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notesMasterIdLst>
    <p:notesMasterId r:id="rId17"/>
  </p:notesMasterIdLst>
  <p:sldIdLst>
    <p:sldId id="257" r:id="rId2"/>
    <p:sldId id="263" r:id="rId3"/>
    <p:sldId id="266" r:id="rId4"/>
    <p:sldId id="265" r:id="rId5"/>
    <p:sldId id="264" r:id="rId6"/>
    <p:sldId id="267" r:id="rId7"/>
    <p:sldId id="268" r:id="rId8"/>
    <p:sldId id="269" r:id="rId9"/>
    <p:sldId id="270" r:id="rId10"/>
    <p:sldId id="271" r:id="rId11"/>
    <p:sldId id="272" r:id="rId12"/>
    <p:sldId id="273" r:id="rId13"/>
    <p:sldId id="274" r:id="rId14"/>
    <p:sldId id="275" r:id="rId15"/>
    <p:sldId id="276" r:id="rId1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66" autoAdjust="0"/>
    <p:restoredTop sz="93792" autoAdjust="0"/>
  </p:normalViewPr>
  <p:slideViewPr>
    <p:cSldViewPr snapToGrid="0">
      <p:cViewPr varScale="1">
        <p:scale>
          <a:sx n="75" d="100"/>
          <a:sy n="75" d="100"/>
        </p:scale>
        <p:origin x="62"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B1EC7EE-4123-48CF-BA03-DE4E2A92D597}" type="datetimeFigureOut">
              <a:rPr lang="he-IL" smtClean="0"/>
              <a:t>כ"ז/ניסן/תשפ"ג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4EB0555-D624-43F8-9D70-61AF12F6F531}" type="slidenum">
              <a:rPr lang="he-IL" smtClean="0"/>
              <a:t>‹#›</a:t>
            </a:fld>
            <a:endParaRPr lang="he-IL"/>
          </a:p>
        </p:txBody>
      </p:sp>
    </p:spTree>
    <p:extLst>
      <p:ext uri="{BB962C8B-B14F-4D97-AF65-F5344CB8AC3E}">
        <p14:creationId xmlns:p14="http://schemas.microsoft.com/office/powerpoint/2010/main" val="25469414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265933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121199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101023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428693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403020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354727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184004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332199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402750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22118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AC5F9E3-4994-4A0B-A524-E45778A69BEE}" type="datetimeFigureOut">
              <a:rPr lang="he-IL" smtClean="0"/>
              <a:t>כ"ז/ניסן/תשפ"ג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0E45223-E7E4-4B08-84BB-6CBB590EF13A}" type="slidenum">
              <a:rPr lang="he-IL" smtClean="0"/>
              <a:t>‹#›</a:t>
            </a:fld>
            <a:endParaRPr lang="he-IL"/>
          </a:p>
        </p:txBody>
      </p:sp>
    </p:spTree>
    <p:extLst>
      <p:ext uri="{BB962C8B-B14F-4D97-AF65-F5344CB8AC3E}">
        <p14:creationId xmlns:p14="http://schemas.microsoft.com/office/powerpoint/2010/main" val="59438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AC5F9E3-4994-4A0B-A524-E45778A69BEE}" type="datetimeFigureOut">
              <a:rPr lang="he-IL" smtClean="0"/>
              <a:t>כ"ז/ניסן/תשפ"ג</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E45223-E7E4-4B08-84BB-6CBB590EF13A}" type="slidenum">
              <a:rPr lang="he-IL" smtClean="0"/>
              <a:t>‹#›</a:t>
            </a:fld>
            <a:endParaRPr lang="he-IL"/>
          </a:p>
        </p:txBody>
      </p:sp>
    </p:spTree>
    <p:extLst>
      <p:ext uri="{BB962C8B-B14F-4D97-AF65-F5344CB8AC3E}">
        <p14:creationId xmlns:p14="http://schemas.microsoft.com/office/powerpoint/2010/main" val="391505640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s://en.kohelet.org.il/"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legal-reform.org.il/en/" TargetMode="External"/><Relationship Id="rId4" Type="http://schemas.openxmlformats.org/officeDocument/2006/relationships/hyperlink" Target="https://myisrael.org.i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youtube.com/watch?v=cx8lKRWlSKQ&amp;t=66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896324" y="205389"/>
            <a:ext cx="8162076" cy="1183144"/>
          </a:xfrm>
        </p:spPr>
        <p:txBody>
          <a:bodyPr>
            <a:normAutofit/>
          </a:bodyPr>
          <a:lstStyle/>
          <a:p>
            <a:pPr algn="ctr">
              <a:lnSpc>
                <a:spcPct val="100000"/>
              </a:lnSpc>
            </a:pPr>
            <a:r>
              <a:rPr lang="de-DE" sz="3200" b="1" dirty="0">
                <a:latin typeface="+mn-lt"/>
              </a:rPr>
              <a:t>Die notwendige Reform des israelischen Justizsystem </a:t>
            </a:r>
            <a:endParaRPr lang="he-IL" sz="3200" b="1" dirty="0">
              <a:latin typeface="+mn-lt"/>
            </a:endParaRPr>
          </a:p>
        </p:txBody>
      </p:sp>
      <p:pic>
        <p:nvPicPr>
          <p:cNvPr id="5" name="תמונה 4">
            <a:extLst>
              <a:ext uri="{FF2B5EF4-FFF2-40B4-BE49-F238E27FC236}">
                <a16:creationId xmlns:a16="http://schemas.microsoft.com/office/drawing/2014/main" id="{9A52564C-86A1-448A-BE2B-CF9DD5DD0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71" y="1663651"/>
            <a:ext cx="6912657" cy="3387202"/>
          </a:xfrm>
          <a:prstGeom prst="rect">
            <a:avLst/>
          </a:prstGeom>
        </p:spPr>
      </p:pic>
      <p:sp>
        <p:nvSpPr>
          <p:cNvPr id="6" name="תיבת טקסט 5">
            <a:extLst>
              <a:ext uri="{FF2B5EF4-FFF2-40B4-BE49-F238E27FC236}">
                <a16:creationId xmlns:a16="http://schemas.microsoft.com/office/drawing/2014/main" id="{1F1A8970-D5A5-408C-A3E7-D76892ECA860}"/>
              </a:ext>
            </a:extLst>
          </p:cNvPr>
          <p:cNvSpPr txBox="1"/>
          <p:nvPr/>
        </p:nvSpPr>
        <p:spPr>
          <a:xfrm>
            <a:off x="2165632" y="5288357"/>
            <a:ext cx="7206968" cy="646331"/>
          </a:xfrm>
          <a:prstGeom prst="rect">
            <a:avLst/>
          </a:prstGeom>
          <a:noFill/>
        </p:spPr>
        <p:txBody>
          <a:bodyPr wrap="square" rtlCol="1">
            <a:spAutoFit/>
          </a:bodyPr>
          <a:lstStyle/>
          <a:p>
            <a:pPr algn="l" rtl="0"/>
            <a:r>
              <a:rPr lang="de-DE" b="1" dirty="0"/>
              <a:t>von Yonatan Shay </a:t>
            </a:r>
          </a:p>
          <a:p>
            <a:pPr algn="l" rtl="0"/>
            <a:r>
              <a:rPr lang="de-DE" dirty="0"/>
              <a:t>Leiter der „</a:t>
            </a:r>
            <a:r>
              <a:rPr lang="en-US" dirty="0"/>
              <a:t>Hasbara”-</a:t>
            </a:r>
            <a:r>
              <a:rPr lang="en-US" dirty="0" err="1"/>
              <a:t>Abteilung</a:t>
            </a:r>
            <a:r>
              <a:rPr lang="en-US" dirty="0"/>
              <a:t> von </a:t>
            </a:r>
            <a:r>
              <a:rPr lang="de-DE" dirty="0"/>
              <a:t>„</a:t>
            </a:r>
            <a:r>
              <a:rPr lang="en-US" dirty="0" err="1"/>
              <a:t>Im</a:t>
            </a:r>
            <a:r>
              <a:rPr lang="en-US" dirty="0"/>
              <a:t> </a:t>
            </a:r>
            <a:r>
              <a:rPr lang="en-US" dirty="0" err="1"/>
              <a:t>Tirtzu</a:t>
            </a:r>
            <a:r>
              <a:rPr lang="en-US" dirty="0"/>
              <a:t>” </a:t>
            </a:r>
            <a:endParaRPr lang="he-IL" dirty="0"/>
          </a:p>
        </p:txBody>
      </p:sp>
      <p:pic>
        <p:nvPicPr>
          <p:cNvPr id="9" name="תמונה 8">
            <a:extLst>
              <a:ext uri="{FF2B5EF4-FFF2-40B4-BE49-F238E27FC236}">
                <a16:creationId xmlns:a16="http://schemas.microsoft.com/office/drawing/2014/main" id="{AE7DC029-64AB-4A73-A6C3-0520791BD736}"/>
              </a:ext>
            </a:extLst>
          </p:cNvPr>
          <p:cNvPicPr>
            <a:picLocks noChangeAspect="1"/>
          </p:cNvPicPr>
          <p:nvPr/>
        </p:nvPicPr>
        <p:blipFill>
          <a:blip r:embed="rId4"/>
          <a:stretch>
            <a:fillRect/>
          </a:stretch>
        </p:blipFill>
        <p:spPr>
          <a:xfrm>
            <a:off x="4397442" y="6006279"/>
            <a:ext cx="3159840" cy="646331"/>
          </a:xfrm>
          <a:prstGeom prst="rect">
            <a:avLst/>
          </a:prstGeom>
        </p:spPr>
      </p:pic>
    </p:spTree>
    <p:extLst>
      <p:ext uri="{BB962C8B-B14F-4D97-AF65-F5344CB8AC3E}">
        <p14:creationId xmlns:p14="http://schemas.microsoft.com/office/powerpoint/2010/main" val="96247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7B38A19-DBE3-47C1-9C80-9F9A5DCB8421}"/>
              </a:ext>
            </a:extLst>
          </p:cNvPr>
          <p:cNvSpPr>
            <a:spLocks noGrp="1"/>
          </p:cNvSpPr>
          <p:nvPr>
            <p:ph type="title"/>
          </p:nvPr>
        </p:nvSpPr>
        <p:spPr/>
        <p:txBody>
          <a:bodyPr>
            <a:noAutofit/>
          </a:bodyPr>
          <a:lstStyle/>
          <a:p>
            <a:pPr algn="ctr"/>
            <a:r>
              <a:rPr lang="en-US" sz="2800" b="1" dirty="0">
                <a:effectLst/>
                <a:latin typeface="Calibri" panose="020F0502020204030204" pitchFamily="34" charset="0"/>
                <a:ea typeface="Calibri" panose="020F0502020204030204" pitchFamily="34" charset="0"/>
                <a:cs typeface="Arial" panose="020B0604020202020204" pitchFamily="34" charset="0"/>
              </a:rPr>
              <a:t>Details </a:t>
            </a:r>
            <a:r>
              <a:rPr lang="en-US" sz="2800" b="1" dirty="0">
                <a:latin typeface="Calibri" panose="020F0502020204030204" pitchFamily="34" charset="0"/>
                <a:ea typeface="Calibri" panose="020F0502020204030204" pitchFamily="34" charset="0"/>
                <a:cs typeface="Arial" panose="020B0604020202020204" pitchFamily="34" charset="0"/>
              </a:rPr>
              <a:t>der </a:t>
            </a:r>
            <a:r>
              <a:rPr lang="en-US" sz="2800" b="1" dirty="0">
                <a:effectLst/>
                <a:latin typeface="Calibri" panose="020F0502020204030204" pitchFamily="34" charset="0"/>
                <a:ea typeface="Calibri" panose="020F0502020204030204" pitchFamily="34" charset="0"/>
                <a:cs typeface="Arial" panose="020B0604020202020204" pitchFamily="34" charset="0"/>
              </a:rPr>
              <a:t>Reform - </a:t>
            </a:r>
            <a:r>
              <a:rPr lang="de-DE" sz="2800" b="1" dirty="0">
                <a:effectLst/>
                <a:latin typeface="Calibri" panose="020F0502020204030204" pitchFamily="34" charset="0"/>
                <a:ea typeface="Calibri" panose="020F0502020204030204" pitchFamily="34" charset="0"/>
                <a:cs typeface="Arial" panose="020B0604020202020204" pitchFamily="34" charset="0"/>
              </a:rPr>
              <a:t>Das Eingreifen des Gerichtshofs in die Gesetzgebung und die „Aufhebungsklausel“</a:t>
            </a:r>
            <a:endParaRPr lang="he-IL" sz="3000" dirty="0"/>
          </a:p>
        </p:txBody>
      </p:sp>
      <p:sp>
        <p:nvSpPr>
          <p:cNvPr id="3" name="מציין מיקום תוכן 2">
            <a:extLst>
              <a:ext uri="{FF2B5EF4-FFF2-40B4-BE49-F238E27FC236}">
                <a16:creationId xmlns:a16="http://schemas.microsoft.com/office/drawing/2014/main" id="{57CDA65A-1FB8-48B5-873C-17B9850823E5}"/>
              </a:ext>
            </a:extLst>
          </p:cNvPr>
          <p:cNvSpPr>
            <a:spLocks noGrp="1"/>
          </p:cNvSpPr>
          <p:nvPr>
            <p:ph idx="1"/>
          </p:nvPr>
        </p:nvSpPr>
        <p:spPr>
          <a:xfrm>
            <a:off x="838200" y="1540933"/>
            <a:ext cx="10515600" cy="4800600"/>
          </a:xfrm>
        </p:spPr>
        <p:txBody>
          <a:bodyPr>
            <a:normAutofit fontScale="92500" lnSpcReduction="10000"/>
          </a:bodyPr>
          <a:lstStyle/>
          <a:p>
            <a:pPr marL="0" indent="0" algn="l" rtl="0">
              <a:lnSpc>
                <a:spcPct val="107000"/>
              </a:lnSpc>
              <a:spcAft>
                <a:spcPts val="800"/>
              </a:spcAft>
              <a:buNone/>
            </a:pPr>
            <a:r>
              <a:rPr lang="en-US" sz="1800" b="1" u="sng" dirty="0">
                <a:effectLst/>
                <a:latin typeface="Calibri" panose="020F0502020204030204" pitchFamily="34" charset="0"/>
                <a:ea typeface="Times New Roman" panose="02020603050405020304" pitchFamily="18" charset="0"/>
                <a:cs typeface="Calibri" panose="020F0502020204030204" pitchFamily="34" charset="0"/>
              </a:rPr>
              <a:t>Die </a:t>
            </a:r>
            <a:r>
              <a:rPr lang="en-US" sz="1800" b="1" u="sng" dirty="0" err="1">
                <a:effectLst/>
                <a:latin typeface="Calibri" panose="020F0502020204030204" pitchFamily="34" charset="0"/>
                <a:ea typeface="Times New Roman" panose="02020603050405020304" pitchFamily="18" charset="0"/>
                <a:cs typeface="Calibri" panose="020F0502020204030204" pitchFamily="34" charset="0"/>
              </a:rPr>
              <a:t>Reformvorschläge</a:t>
            </a:r>
            <a:r>
              <a:rPr lang="en-US" sz="1800" b="1"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u="sng"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buFont typeface="Symbol" panose="05050102010706020507" pitchFamily="18" charset="2"/>
              <a:buChar char=""/>
            </a:pPr>
            <a:r>
              <a:rPr lang="en-US"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Aufhebung</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von </a:t>
            </a:r>
            <a:r>
              <a:rPr lang="en-US"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Gesetzen</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de-D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 Gesetze aufzuheben, muss der Oberste Gerichtshof in voller Besetzung - 15 Richter - zusammentreten, um zu verhindern, dass die gerichtliche Entscheidung durch die Zusammensetzung des Gremiums beeinflusst wird. Für die Aufhebung von Gesetzen ist eine Mehrheitsentscheidung von 12 der 15 Richter erforderlich.</a:t>
            </a:r>
          </a:p>
          <a:p>
            <a:pPr marL="342900" lvl="0" indent="-342900" algn="l" rtl="0">
              <a:lnSpc>
                <a:spcPct val="107000"/>
              </a:lnSpc>
              <a:buFont typeface="Symbol" panose="05050102010706020507" pitchFamily="18" charset="2"/>
              <a:buChar char=""/>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Override clause: </a:t>
            </a:r>
            <a:r>
              <a:rPr lang="de-D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Wenn der Oberste Gerichtshof ein Gesetz aufhebt, kann die Knesset es mit einer Mehrheit von 61 Stimmen für eine begrenzte Zeit neu erlassen. Wenn der Oberste Gerichtshof das Gesetz einstimmig aufhebt, kann die Knesset das Gesetz erst in der nächsten Legislaturperiode außer Kraft setzen, also nicht sofort.</a:t>
            </a:r>
          </a:p>
          <a:p>
            <a:pPr marL="342900" lvl="0" indent="-342900" algn="l" rtl="0">
              <a:lnSpc>
                <a:spcPct val="107000"/>
              </a:lnSpc>
              <a:buFont typeface="Symbol" panose="05050102010706020507" pitchFamily="18" charset="2"/>
              <a:buChar char=""/>
            </a:pPr>
            <a:r>
              <a:rPr lang="de-D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Grundgesetze: </a:t>
            </a:r>
            <a:r>
              <a:rPr lang="de-D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 Oberste Gerichtshof wird nicht in der Lage sein, über die Gültigkeit der Grundgesetze zu entscheiden. Es gibt keine andere westliche Demokratie, in der der Gerichtshof selbst über eine Verfassung entscheidet. Die Reform wird Israel auf eine Stufe mit anderen liberalen Demokratien stellen.</a:t>
            </a:r>
          </a:p>
          <a:p>
            <a:pPr marL="342900" lvl="0" indent="-342900" algn="l" rtl="0">
              <a:lnSpc>
                <a:spcPct val="107000"/>
              </a:lnSpc>
              <a:spcAft>
                <a:spcPts val="800"/>
              </a:spcAft>
              <a:buFont typeface="Symbol" panose="05050102010706020507" pitchFamily="18" charset="2"/>
              <a:buChar char=""/>
            </a:pPr>
            <a:r>
              <a:rPr lang="en-US" sz="1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Hinweis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de-D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Die vorgeschlagenen Änderungen sind sehr moderat. Sie zielen nicht darauf ab, das System zu brechen oder Baraks Verfassungsrevolution vollständig rückgängig zu machen. Im Gegenteil, die Knesset wird dem Obersten Gerichtshof zum ersten Mal die rechtliche Befugnis erteilen, Gesetze zu kippen. Die Reform zielt darauf ab, die Befugnisse des Gerichtshofs zu definieren und zu regeln und die bestehende Situation </a:t>
            </a:r>
            <a:r>
              <a:rPr lang="de-D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zu überprüfen und auszugleichen</a:t>
            </a:r>
            <a:r>
              <a:rPr lang="de-D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he-IL" dirty="0"/>
          </a:p>
        </p:txBody>
      </p:sp>
    </p:spTree>
    <p:extLst>
      <p:ext uri="{BB962C8B-B14F-4D97-AF65-F5344CB8AC3E}">
        <p14:creationId xmlns:p14="http://schemas.microsoft.com/office/powerpoint/2010/main" val="345011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780D3B-23E6-40AB-98A2-1718E268C1D5}"/>
              </a:ext>
            </a:extLst>
          </p:cNvPr>
          <p:cNvSpPr>
            <a:spLocks noGrp="1"/>
          </p:cNvSpPr>
          <p:nvPr>
            <p:ph type="title"/>
          </p:nvPr>
        </p:nvSpPr>
        <p:spPr>
          <a:xfrm>
            <a:off x="838200" y="365126"/>
            <a:ext cx="10515600" cy="1074208"/>
          </a:xfrm>
        </p:spPr>
        <p:txBody>
          <a:bodyPr>
            <a:normAutofit fontScale="90000"/>
          </a:bodyPr>
          <a:lstStyle/>
          <a:p>
            <a:pPr algn="ctr"/>
            <a:br>
              <a:rPr lang="en-US" sz="3200" b="1" dirty="0">
                <a:effectLst/>
                <a:latin typeface="Calibri" panose="020F0502020204030204" pitchFamily="34" charset="0"/>
                <a:ea typeface="Calibri" panose="020F0502020204030204" pitchFamily="34" charset="0"/>
                <a:cs typeface="Arial" panose="020B0604020202020204" pitchFamily="34" charset="0"/>
              </a:rPr>
            </a:br>
            <a:r>
              <a:rPr lang="en-US" sz="3200" b="1" dirty="0">
                <a:effectLst/>
                <a:latin typeface="Calibri" panose="020F0502020204030204" pitchFamily="34" charset="0"/>
                <a:ea typeface="Calibri" panose="020F0502020204030204" pitchFamily="34" charset="0"/>
                <a:cs typeface="Arial" panose="020B0604020202020204" pitchFamily="34" charset="0"/>
              </a:rPr>
              <a:t>Details der Reform – </a:t>
            </a:r>
            <a:r>
              <a:rPr lang="en-US" sz="3200" b="1" dirty="0" err="1">
                <a:latin typeface="Calibri" panose="020F0502020204030204" pitchFamily="34" charset="0"/>
                <a:ea typeface="Calibri" panose="020F0502020204030204" pitchFamily="34" charset="0"/>
                <a:cs typeface="Arial" panose="020B0604020202020204" pitchFamily="34" charset="0"/>
              </a:rPr>
              <a:t>Aufhebung</a:t>
            </a:r>
            <a:r>
              <a:rPr lang="en-US" sz="3200" b="1" dirty="0">
                <a:latin typeface="Calibri" panose="020F0502020204030204" pitchFamily="34" charset="0"/>
                <a:ea typeface="Calibri" panose="020F0502020204030204" pitchFamily="34" charset="0"/>
                <a:cs typeface="Arial" panose="020B0604020202020204" pitchFamily="34" charset="0"/>
              </a:rPr>
              <a:t> der</a:t>
            </a:r>
            <a:r>
              <a:rPr lang="en-US" sz="3200" b="1" dirty="0">
                <a:effectLst/>
                <a:latin typeface="Calibri" panose="020F0502020204030204" pitchFamily="34" charset="0"/>
                <a:ea typeface="Calibri" panose="020F0502020204030204" pitchFamily="34" charset="0"/>
                <a:cs typeface="Arial" panose="020B0604020202020204" pitchFamily="34" charset="0"/>
              </a:rPr>
              <a:t> </a:t>
            </a:r>
            <a:r>
              <a:rPr lang="en-US" sz="3200" b="1" dirty="0" err="1">
                <a:effectLst/>
                <a:latin typeface="Calibri" panose="020F0502020204030204" pitchFamily="34" charset="0"/>
                <a:ea typeface="Calibri" panose="020F0502020204030204" pitchFamily="34" charset="0"/>
                <a:cs typeface="Arial" panose="020B0604020202020204" pitchFamily="34" charset="0"/>
              </a:rPr>
              <a:t>Überprüfung</a:t>
            </a:r>
            <a:r>
              <a:rPr lang="en-US" sz="3200" b="1" dirty="0">
                <a:effectLst/>
                <a:latin typeface="Calibri" panose="020F0502020204030204" pitchFamily="34" charset="0"/>
                <a:ea typeface="Calibri" panose="020F0502020204030204" pitchFamily="34" charset="0"/>
                <a:cs typeface="Arial" panose="020B0604020202020204" pitchFamily="34" charset="0"/>
              </a:rPr>
              <a:t> der </a:t>
            </a:r>
            <a:r>
              <a:rPr lang="en-US" sz="3200" b="1" dirty="0" err="1">
                <a:effectLst/>
                <a:latin typeface="Calibri" panose="020F0502020204030204" pitchFamily="34" charset="0"/>
                <a:ea typeface="Calibri" panose="020F0502020204030204" pitchFamily="34" charset="0"/>
                <a:cs typeface="Arial" panose="020B0604020202020204" pitchFamily="34" charset="0"/>
              </a:rPr>
              <a:t>Zweckmäßigkeit</a:t>
            </a:r>
            <a:br>
              <a:rPr lang="en-US" sz="3200" dirty="0">
                <a:effectLst/>
                <a:latin typeface="Calibri" panose="020F0502020204030204" pitchFamily="34" charset="0"/>
                <a:ea typeface="Calibri" panose="020F0502020204030204" pitchFamily="34" charset="0"/>
                <a:cs typeface="Arial" panose="020B0604020202020204" pitchFamily="34" charset="0"/>
              </a:rPr>
            </a:br>
            <a:endParaRPr lang="he-IL" sz="3200" dirty="0"/>
          </a:p>
        </p:txBody>
      </p:sp>
      <p:sp>
        <p:nvSpPr>
          <p:cNvPr id="3" name="מציין מיקום תוכן 2">
            <a:extLst>
              <a:ext uri="{FF2B5EF4-FFF2-40B4-BE49-F238E27FC236}">
                <a16:creationId xmlns:a16="http://schemas.microsoft.com/office/drawing/2014/main" id="{1F358364-CA9C-4FDF-9302-053EE4998749}"/>
              </a:ext>
            </a:extLst>
          </p:cNvPr>
          <p:cNvSpPr>
            <a:spLocks noGrp="1"/>
          </p:cNvSpPr>
          <p:nvPr>
            <p:ph idx="1"/>
          </p:nvPr>
        </p:nvSpPr>
        <p:spPr>
          <a:xfrm>
            <a:off x="838200" y="1439334"/>
            <a:ext cx="10515600" cy="4737629"/>
          </a:xfrm>
        </p:spPr>
        <p:txBody>
          <a:bodyPr>
            <a:normAutofit lnSpcReduction="10000"/>
          </a:bodyPr>
          <a:lstStyle/>
          <a:p>
            <a:pPr marL="0" indent="0" algn="l" rtl="0">
              <a:lnSpc>
                <a:spcPct val="107000"/>
              </a:lnSpc>
              <a:spcAft>
                <a:spcPts val="800"/>
              </a:spcAft>
              <a:buNone/>
            </a:pPr>
            <a:r>
              <a:rPr lang="en-US" sz="1800" b="1" u="sng" dirty="0">
                <a:effectLst/>
                <a:latin typeface="Calibri" panose="020F0502020204030204" pitchFamily="34" charset="0"/>
                <a:ea typeface="Calibri" panose="020F0502020204030204" pitchFamily="34" charset="0"/>
                <a:cs typeface="Arial" panose="020B0604020202020204" pitchFamily="34" charset="0"/>
              </a:rPr>
              <a:t>Die </a:t>
            </a:r>
            <a:r>
              <a:rPr lang="en-US" sz="1800" b="1" u="sng" dirty="0" err="1">
                <a:effectLst/>
                <a:latin typeface="Calibri" panose="020F0502020204030204" pitchFamily="34" charset="0"/>
                <a:ea typeface="Calibri" panose="020F0502020204030204" pitchFamily="34" charset="0"/>
                <a:cs typeface="Arial" panose="020B0604020202020204" pitchFamily="34" charset="0"/>
              </a:rPr>
              <a:t>aktuelle</a:t>
            </a:r>
            <a:r>
              <a:rPr lang="en-US" sz="1800" b="1" u="sng" dirty="0">
                <a:effectLst/>
                <a:latin typeface="Calibri" panose="020F0502020204030204" pitchFamily="34" charset="0"/>
                <a:ea typeface="Calibri" panose="020F0502020204030204" pitchFamily="34" charset="0"/>
                <a:cs typeface="Arial" panose="020B0604020202020204" pitchFamily="34" charset="0"/>
              </a:rPr>
              <a:t> Situation:</a:t>
            </a:r>
            <a:endParaRPr lang="en-US" sz="1800" u="sng"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Der Überprüfung der Zweckmäßigkeit ist ein Mechanismus, mit dem das Gericht anstelle der gewählten Beamten Entscheidungen treffen kann, die keine rechtliche Grundlage haben.</a:t>
            </a: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Jede – auch eine völlig legale – Entscheidung einer staatlichen Stelle kann vom Obersten Gerichtshof aufgehoben werden, nur weil der Richter mit der Entscheidung selbst nicht einverstanden ist (weil er sie nicht für „zweckmäßig“ hält).</a:t>
            </a: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der Gerichtshof war nie befugt, das Urteil anderer staatlicher Stellen zu ersetzen. Es gibt keinen Grund für die Annahme, dass sein Urteil „richtiger“ und höher zu gewichten ist.</a:t>
            </a:r>
          </a:p>
          <a:p>
            <a:pPr marL="342900" lvl="0" indent="-342900" algn="l" rtl="0">
              <a:lnSpc>
                <a:spcPct val="107000"/>
              </a:lnSpc>
              <a:spcAft>
                <a:spcPts val="800"/>
              </a:spcAft>
              <a:buFont typeface="Symbol" panose="05050102010706020507" pitchFamily="18" charset="2"/>
              <a:buChar char=""/>
            </a:pPr>
            <a:r>
              <a:rPr lang="en-US" sz="1800" b="1" dirty="0" err="1">
                <a:latin typeface="Calibri" panose="020F0502020204030204" pitchFamily="34" charset="0"/>
                <a:ea typeface="Calibri" panose="020F0502020204030204" pitchFamily="34" charset="0"/>
                <a:cs typeface="Arial" panose="020B0604020202020204" pitchFamily="34" charset="0"/>
              </a:rPr>
              <a:t>Denkanstoß</a:t>
            </a:r>
            <a:r>
              <a:rPr lang="en-US" sz="1800" b="1" dirty="0">
                <a:latin typeface="Calibri" panose="020F0502020204030204" pitchFamily="34" charset="0"/>
                <a:ea typeface="Calibri" panose="020F0502020204030204" pitchFamily="34" charset="0"/>
                <a:cs typeface="Arial" panose="020B0604020202020204" pitchFamily="34" charset="0"/>
              </a:rPr>
              <a:t>:</a:t>
            </a:r>
            <a:r>
              <a:rPr lang="de-DE" sz="1800" b="1" dirty="0">
                <a:effectLst/>
                <a:latin typeface="Calibri" panose="020F0502020204030204" pitchFamily="34" charset="0"/>
                <a:ea typeface="Calibri" panose="020F0502020204030204" pitchFamily="34" charset="0"/>
                <a:cs typeface="Arial" panose="020B0604020202020204" pitchFamily="34" charset="0"/>
              </a:rPr>
              <a:t> </a:t>
            </a:r>
            <a:r>
              <a:rPr lang="de-DE" sz="1800" dirty="0">
                <a:effectLst/>
                <a:latin typeface="Calibri" panose="020F0502020204030204" pitchFamily="34" charset="0"/>
                <a:ea typeface="Calibri" panose="020F0502020204030204" pitchFamily="34" charset="0"/>
                <a:cs typeface="Arial" panose="020B0604020202020204" pitchFamily="34" charset="0"/>
              </a:rPr>
              <a:t>Wer entscheidet, was richtig ist? Wer entscheidet, was gut ist? Wer entscheidet über die richtige Abwägung zwischen verschiedenen Rechtsgütern? Warum ist der Ermessensspielraum des Richters weiter als der eines Ministers? Eine Situation, in der Richter die Entscheidungen der Öffentlichkeit umgehen und sich selbst und ihre Position über die der gesetzlich autorisierten Instanzen stellen, ist eine problematische Situation, die dem Grundsatz der Gewaltenteilung widerspricht.</a:t>
            </a:r>
            <a:endParaRPr lang="he-IL" dirty="0"/>
          </a:p>
        </p:txBody>
      </p:sp>
    </p:spTree>
    <p:extLst>
      <p:ext uri="{BB962C8B-B14F-4D97-AF65-F5344CB8AC3E}">
        <p14:creationId xmlns:p14="http://schemas.microsoft.com/office/powerpoint/2010/main" val="267552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780D3B-23E6-40AB-98A2-1718E268C1D5}"/>
              </a:ext>
            </a:extLst>
          </p:cNvPr>
          <p:cNvSpPr>
            <a:spLocks noGrp="1"/>
          </p:cNvSpPr>
          <p:nvPr>
            <p:ph type="title"/>
          </p:nvPr>
        </p:nvSpPr>
        <p:spPr>
          <a:xfrm>
            <a:off x="838200" y="365126"/>
            <a:ext cx="10515600" cy="1074208"/>
          </a:xfrm>
        </p:spPr>
        <p:txBody>
          <a:bodyPr>
            <a:normAutofit fontScale="90000"/>
          </a:bodyPr>
          <a:lstStyle/>
          <a:p>
            <a:pPr algn="ctr"/>
            <a:br>
              <a:rPr lang="en-US" sz="3200" b="1" dirty="0">
                <a:effectLst/>
                <a:latin typeface="Calibri" panose="020F0502020204030204" pitchFamily="34" charset="0"/>
                <a:ea typeface="Calibri" panose="020F0502020204030204" pitchFamily="34" charset="0"/>
                <a:cs typeface="Arial" panose="020B0604020202020204" pitchFamily="34" charset="0"/>
              </a:rPr>
            </a:br>
            <a:r>
              <a:rPr lang="en-US" sz="3200" b="1" dirty="0">
                <a:effectLst/>
                <a:latin typeface="Calibri" panose="020F0502020204030204" pitchFamily="34" charset="0"/>
                <a:ea typeface="Calibri" panose="020F0502020204030204" pitchFamily="34" charset="0"/>
                <a:cs typeface="Arial" panose="020B0604020202020204" pitchFamily="34" charset="0"/>
              </a:rPr>
              <a:t>Details der Reform – </a:t>
            </a:r>
            <a:r>
              <a:rPr lang="en-US" sz="3200" b="1" dirty="0" err="1">
                <a:latin typeface="Calibri" panose="020F0502020204030204" pitchFamily="34" charset="0"/>
                <a:ea typeface="Calibri" panose="020F0502020204030204" pitchFamily="34" charset="0"/>
                <a:cs typeface="Arial" panose="020B0604020202020204" pitchFamily="34" charset="0"/>
              </a:rPr>
              <a:t>Aufhebung</a:t>
            </a:r>
            <a:r>
              <a:rPr lang="en-US" sz="3200" b="1" dirty="0">
                <a:latin typeface="Calibri" panose="020F0502020204030204" pitchFamily="34" charset="0"/>
                <a:ea typeface="Calibri" panose="020F0502020204030204" pitchFamily="34" charset="0"/>
                <a:cs typeface="Arial" panose="020B0604020202020204" pitchFamily="34" charset="0"/>
              </a:rPr>
              <a:t> der</a:t>
            </a:r>
            <a:r>
              <a:rPr lang="en-US" sz="3200" b="1" dirty="0">
                <a:effectLst/>
                <a:latin typeface="Calibri" panose="020F0502020204030204" pitchFamily="34" charset="0"/>
                <a:ea typeface="Calibri" panose="020F0502020204030204" pitchFamily="34" charset="0"/>
                <a:cs typeface="Arial" panose="020B0604020202020204" pitchFamily="34" charset="0"/>
              </a:rPr>
              <a:t> </a:t>
            </a:r>
            <a:r>
              <a:rPr lang="en-US" sz="3200" b="1" dirty="0" err="1">
                <a:effectLst/>
                <a:latin typeface="Calibri" panose="020F0502020204030204" pitchFamily="34" charset="0"/>
                <a:ea typeface="Calibri" panose="020F0502020204030204" pitchFamily="34" charset="0"/>
                <a:cs typeface="Arial" panose="020B0604020202020204" pitchFamily="34" charset="0"/>
              </a:rPr>
              <a:t>Überprüfung</a:t>
            </a:r>
            <a:r>
              <a:rPr lang="en-US" sz="3200" b="1" dirty="0">
                <a:effectLst/>
                <a:latin typeface="Calibri" panose="020F0502020204030204" pitchFamily="34" charset="0"/>
                <a:ea typeface="Calibri" panose="020F0502020204030204" pitchFamily="34" charset="0"/>
                <a:cs typeface="Arial" panose="020B0604020202020204" pitchFamily="34" charset="0"/>
              </a:rPr>
              <a:t> der </a:t>
            </a:r>
            <a:r>
              <a:rPr lang="en-US" sz="3200" b="1" dirty="0" err="1">
                <a:effectLst/>
                <a:latin typeface="Calibri" panose="020F0502020204030204" pitchFamily="34" charset="0"/>
                <a:ea typeface="Calibri" panose="020F0502020204030204" pitchFamily="34" charset="0"/>
                <a:cs typeface="Arial" panose="020B0604020202020204" pitchFamily="34" charset="0"/>
              </a:rPr>
              <a:t>Zweckmäßigkeit</a:t>
            </a:r>
            <a:br>
              <a:rPr lang="en-US" sz="3200" dirty="0">
                <a:effectLst/>
                <a:latin typeface="Calibri" panose="020F0502020204030204" pitchFamily="34" charset="0"/>
                <a:ea typeface="Calibri" panose="020F0502020204030204" pitchFamily="34" charset="0"/>
                <a:cs typeface="Arial" panose="020B0604020202020204" pitchFamily="34" charset="0"/>
              </a:rPr>
            </a:br>
            <a:endParaRPr lang="he-IL" sz="3200" dirty="0"/>
          </a:p>
        </p:txBody>
      </p:sp>
      <p:sp>
        <p:nvSpPr>
          <p:cNvPr id="3" name="מציין מיקום תוכן 2">
            <a:extLst>
              <a:ext uri="{FF2B5EF4-FFF2-40B4-BE49-F238E27FC236}">
                <a16:creationId xmlns:a16="http://schemas.microsoft.com/office/drawing/2014/main" id="{1F358364-CA9C-4FDF-9302-053EE4998749}"/>
              </a:ext>
            </a:extLst>
          </p:cNvPr>
          <p:cNvSpPr>
            <a:spLocks noGrp="1"/>
          </p:cNvSpPr>
          <p:nvPr>
            <p:ph idx="1"/>
          </p:nvPr>
        </p:nvSpPr>
        <p:spPr>
          <a:xfrm>
            <a:off x="838200" y="1574800"/>
            <a:ext cx="9414933" cy="4792133"/>
          </a:xfrm>
        </p:spPr>
        <p:txBody>
          <a:bodyPr>
            <a:normAutofit fontScale="92500" lnSpcReduction="10000"/>
          </a:bodyPr>
          <a:lstStyle/>
          <a:p>
            <a:pPr marL="0" indent="0" algn="l" rtl="0">
              <a:lnSpc>
                <a:spcPct val="107000"/>
              </a:lnSpc>
              <a:spcAft>
                <a:spcPts val="800"/>
              </a:spcAft>
              <a:buNone/>
            </a:pPr>
            <a:r>
              <a:rPr lang="en-US" sz="1800" b="1" u="sng" dirty="0">
                <a:effectLst/>
                <a:latin typeface="Calibri" panose="020F0502020204030204" pitchFamily="34" charset="0"/>
                <a:ea typeface="Calibri" panose="020F0502020204030204" pitchFamily="34" charset="0"/>
                <a:cs typeface="Arial" panose="020B0604020202020204" pitchFamily="34" charset="0"/>
              </a:rPr>
              <a:t>Der </a:t>
            </a:r>
            <a:r>
              <a:rPr lang="en-US" sz="1800" b="1" u="sng" dirty="0" err="1">
                <a:effectLst/>
                <a:latin typeface="Calibri" panose="020F0502020204030204" pitchFamily="34" charset="0"/>
                <a:ea typeface="Calibri" panose="020F0502020204030204" pitchFamily="34" charset="0"/>
                <a:cs typeface="Arial" panose="020B0604020202020204" pitchFamily="34" charset="0"/>
              </a:rPr>
              <a:t>Reformvorschlag</a:t>
            </a:r>
            <a:r>
              <a:rPr lang="en-US" sz="1800" b="1" u="sng" dirty="0">
                <a:effectLst/>
                <a:latin typeface="Calibri" panose="020F0502020204030204" pitchFamily="34" charset="0"/>
                <a:ea typeface="Calibri" panose="020F0502020204030204" pitchFamily="34" charset="0"/>
                <a:cs typeface="Arial" panose="020B0604020202020204" pitchFamily="34" charset="0"/>
              </a:rPr>
              <a:t>:</a:t>
            </a:r>
            <a:endParaRPr lang="en-US" sz="1800" u="sng"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Die Überprüfung der Zweckmäßigkeit soll abgeschafft werden, so dass die Richter nicht in der Lage sein werden, ihr Ermessen an die Stelle des Ermessens der gesetzlich bestellten Entscheidungsträger zu setzen.</a:t>
            </a:r>
          </a:p>
          <a:p>
            <a:pPr marL="342900" lvl="0" indent="-342900" algn="l" rtl="0">
              <a:lnSpc>
                <a:spcPct val="107000"/>
              </a:lnSpc>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Der </a:t>
            </a:r>
            <a:r>
              <a:rPr lang="en-US" sz="1800" b="1" dirty="0" err="1">
                <a:effectLst/>
                <a:latin typeface="Calibri" panose="020F0502020204030204" pitchFamily="34" charset="0"/>
                <a:ea typeface="Calibri" panose="020F0502020204030204" pitchFamily="34" charset="0"/>
                <a:cs typeface="Arial" panose="020B0604020202020204" pitchFamily="34" charset="0"/>
              </a:rPr>
              <a:t>Grund</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b="1" dirty="0" err="1">
                <a:latin typeface="Calibri" panose="020F0502020204030204" pitchFamily="34" charset="0"/>
                <a:ea typeface="Calibri" panose="020F0502020204030204" pitchFamily="34" charset="0"/>
                <a:cs typeface="Arial" panose="020B0604020202020204" pitchFamily="34" charset="0"/>
              </a:rPr>
              <a:t>hierfür</a:t>
            </a:r>
            <a:r>
              <a:rPr lang="en-US" sz="1800" b="1" dirty="0">
                <a:latin typeface="Calibri" panose="020F0502020204030204" pitchFamily="34" charset="0"/>
                <a:ea typeface="Calibri" panose="020F0502020204030204" pitchFamily="34" charset="0"/>
                <a:cs typeface="Arial" panose="020B0604020202020204" pitchFamily="34" charset="0"/>
              </a:rPr>
              <a:t>: </a:t>
            </a:r>
            <a:r>
              <a:rPr lang="de-DE" sz="1800" dirty="0">
                <a:effectLst/>
                <a:latin typeface="Calibri" panose="020F0502020204030204" pitchFamily="34" charset="0"/>
                <a:ea typeface="Calibri" panose="020F0502020204030204" pitchFamily="34" charset="0"/>
                <a:cs typeface="Arial" panose="020B0604020202020204" pitchFamily="34" charset="0"/>
              </a:rPr>
              <a:t>Die Überprüfung der Zweckmäßigkeit schadet der Rechtssicherheit und führt zu uneinheitlichen Entscheidungen. Wenn es keine klaren Regeln gibt, wird das Vertrauen der Öffentlichkeit in das Gericht erschüttert. Dies ist die wahre Gefahr für die Demokratie.</a:t>
            </a:r>
          </a:p>
          <a:p>
            <a:pPr marL="342900" lvl="0" indent="-342900" algn="l" rtl="0">
              <a:lnSpc>
                <a:spcPct val="107000"/>
              </a:lnSpc>
              <a:spcAft>
                <a:spcPts val="800"/>
              </a:spcAft>
              <a:buFont typeface="Symbol" panose="05050102010706020507" pitchFamily="18" charset="2"/>
              <a:buChar char=""/>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en-US" sz="1800" b="1" dirty="0" err="1">
                <a:effectLst/>
                <a:latin typeface="Calibri" panose="020F0502020204030204" pitchFamily="34" charset="0"/>
                <a:ea typeface="Calibri" panose="020F0502020204030204" pitchFamily="34" charset="0"/>
                <a:cs typeface="Arial" panose="020B0604020202020204" pitchFamily="34" charset="0"/>
              </a:rPr>
              <a:t>Hinweis</a:t>
            </a:r>
            <a:r>
              <a:rPr lang="en-US" sz="1800" b="1"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de-DE" sz="1800" dirty="0">
                <a:effectLst/>
                <a:latin typeface="Calibri" panose="020F0502020204030204" pitchFamily="34" charset="0"/>
                <a:ea typeface="Calibri" panose="020F0502020204030204" pitchFamily="34" charset="0"/>
                <a:cs typeface="Arial" panose="020B0604020202020204" pitchFamily="34" charset="0"/>
              </a:rPr>
              <a:t>Der Gerichtshof soll weiterhin die Regierung überwachen und sie anhand anerkannter Regeln überprüfen, wie etwa Mangel an Befugnissen, ordnungsgemäßes Verfahren, unzulässige Erwägungen, Interessenkonflikte, Verletzung von Rechten, Diskriminierung und Einhaltung klarer rechtlicher Standards</a:t>
            </a:r>
          </a:p>
          <a:p>
            <a:pPr marL="342900" lvl="0" indent="-342900" algn="l" rtl="0">
              <a:lnSpc>
                <a:spcPct val="107000"/>
              </a:lnSpc>
              <a:spcAft>
                <a:spcPts val="800"/>
              </a:spcAft>
              <a:buFont typeface="Symbol" panose="05050102010706020507" pitchFamily="18" charset="2"/>
              <a:buChar char=""/>
            </a:pPr>
            <a:r>
              <a:rPr lang="en-US" sz="1800" u="sng" dirty="0">
                <a:effectLst/>
                <a:latin typeface="Calibri" panose="020F0502020204030204" pitchFamily="34" charset="0"/>
                <a:ea typeface="Calibri" panose="020F0502020204030204" pitchFamily="34" charset="0"/>
                <a:cs typeface="Arial" panose="020B0604020202020204" pitchFamily="34" charset="0"/>
              </a:rPr>
              <a:t>Der </a:t>
            </a:r>
            <a:r>
              <a:rPr lang="en-US" sz="1800" u="sng" dirty="0" err="1">
                <a:effectLst/>
                <a:latin typeface="Calibri" panose="020F0502020204030204" pitchFamily="34" charset="0"/>
                <a:ea typeface="Calibri" panose="020F0502020204030204" pitchFamily="34" charset="0"/>
                <a:cs typeface="Arial" panose="020B0604020202020204" pitchFamily="34" charset="0"/>
              </a:rPr>
              <a:t>Oberste</a:t>
            </a:r>
            <a:r>
              <a:rPr lang="en-US" sz="1800" u="sng" dirty="0">
                <a:effectLst/>
                <a:latin typeface="Calibri" panose="020F0502020204030204" pitchFamily="34" charset="0"/>
                <a:ea typeface="Calibri" panose="020F0502020204030204" pitchFamily="34" charset="0"/>
                <a:cs typeface="Arial" panose="020B0604020202020204" pitchFamily="34" charset="0"/>
              </a:rPr>
              <a:t> Richter a. D., Prof. Menahem Elon (1977-1993):</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de-DE" sz="1800" dirty="0">
                <a:latin typeface="Calibri" panose="020F0502020204030204" pitchFamily="34" charset="0"/>
                <a:ea typeface="Calibri" panose="020F0502020204030204" pitchFamily="34" charset="0"/>
                <a:cs typeface="Arial" panose="020B0604020202020204" pitchFamily="34" charset="0"/>
              </a:rPr>
              <a:t>„</a:t>
            </a:r>
            <a:r>
              <a:rPr lang="de-DE" sz="1800" b="1" dirty="0">
                <a:effectLst/>
                <a:latin typeface="Calibri" panose="020F0502020204030204" pitchFamily="34" charset="0"/>
                <a:ea typeface="Calibri" panose="020F0502020204030204" pitchFamily="34" charset="0"/>
                <a:cs typeface="Arial" panose="020B0604020202020204" pitchFamily="34" charset="0"/>
              </a:rPr>
              <a:t> Es ist völlig </a:t>
            </a:r>
            <a:r>
              <a:rPr lang="de-DE" sz="1800" b="1" dirty="0" err="1">
                <a:effectLst/>
                <a:latin typeface="Calibri" panose="020F0502020204030204" pitchFamily="34" charset="0"/>
                <a:ea typeface="Calibri" panose="020F0502020204030204" pitchFamily="34" charset="0"/>
                <a:cs typeface="Arial" panose="020B0604020202020204" pitchFamily="34" charset="0"/>
              </a:rPr>
              <a:t>abwägig</a:t>
            </a:r>
            <a:r>
              <a:rPr lang="de-DE" sz="1800" b="1" dirty="0">
                <a:effectLst/>
                <a:latin typeface="Calibri" panose="020F0502020204030204" pitchFamily="34" charset="0"/>
                <a:ea typeface="Calibri" panose="020F0502020204030204" pitchFamily="34" charset="0"/>
                <a:cs typeface="Arial" panose="020B0604020202020204" pitchFamily="34" charset="0"/>
              </a:rPr>
              <a:t> zu erwarten, dass der Gerichtshof die Zweckmäßigkeit solcher Fragen überprüft.“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extLst>
              <a:ext uri="{FF2B5EF4-FFF2-40B4-BE49-F238E27FC236}">
                <a16:creationId xmlns:a16="http://schemas.microsoft.com/office/drawing/2014/main" id="{43143FBD-EFB0-4B97-A003-D05D1B944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939" y="3531228"/>
            <a:ext cx="1491721" cy="1477018"/>
          </a:xfrm>
          <a:prstGeom prst="rect">
            <a:avLst/>
          </a:prstGeom>
        </p:spPr>
      </p:pic>
    </p:spTree>
    <p:extLst>
      <p:ext uri="{BB962C8B-B14F-4D97-AF65-F5344CB8AC3E}">
        <p14:creationId xmlns:p14="http://schemas.microsoft.com/office/powerpoint/2010/main" val="273056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38768B-D55F-4317-BDDC-9E4D9F918B07}"/>
              </a:ext>
            </a:extLst>
          </p:cNvPr>
          <p:cNvSpPr>
            <a:spLocks noGrp="1"/>
          </p:cNvSpPr>
          <p:nvPr>
            <p:ph type="title"/>
          </p:nvPr>
        </p:nvSpPr>
        <p:spPr>
          <a:xfrm>
            <a:off x="838200" y="694268"/>
            <a:ext cx="10515600" cy="996420"/>
          </a:xfrm>
        </p:spPr>
        <p:txBody>
          <a:bodyPr>
            <a:noAutofit/>
          </a:bodyPr>
          <a:lstStyle/>
          <a:p>
            <a:pPr algn="ctr" rtl="0"/>
            <a:r>
              <a:rPr lang="en-US" sz="3200" b="1" dirty="0">
                <a:effectLst/>
                <a:latin typeface="Calibri" panose="020F0502020204030204" pitchFamily="34" charset="0"/>
                <a:ea typeface="Calibri" panose="020F0502020204030204" pitchFamily="34" charset="0"/>
                <a:cs typeface="Arial" panose="020B0604020202020204" pitchFamily="34" charset="0"/>
              </a:rPr>
              <a:t>Details der Reform - </a:t>
            </a:r>
            <a:r>
              <a:rPr lang="de-DE" sz="3200" b="1" dirty="0">
                <a:effectLst/>
                <a:latin typeface="Calibri" panose="020F0502020204030204" pitchFamily="34" charset="0"/>
                <a:ea typeface="Calibri" panose="020F0502020204030204" pitchFamily="34" charset="0"/>
                <a:cs typeface="Arial" panose="020B0604020202020204" pitchFamily="34" charset="0"/>
              </a:rPr>
              <a:t>Der Status des Generalstaatsanwalts und der Rechtsberater der Regierung</a:t>
            </a:r>
            <a:br>
              <a:rPr lang="en-US" sz="3200" b="1" dirty="0">
                <a:effectLst/>
                <a:latin typeface="Calibri" panose="020F0502020204030204" pitchFamily="34" charset="0"/>
                <a:ea typeface="Calibri" panose="020F0502020204030204" pitchFamily="34" charset="0"/>
                <a:cs typeface="Arial" panose="020B0604020202020204" pitchFamily="34" charset="0"/>
              </a:rPr>
            </a:br>
            <a:br>
              <a:rPr lang="en-US" sz="3200" b="1" dirty="0">
                <a:effectLst/>
                <a:latin typeface="Calibri" panose="020F0502020204030204" pitchFamily="34" charset="0"/>
                <a:ea typeface="Calibri" panose="020F0502020204030204" pitchFamily="34" charset="0"/>
                <a:cs typeface="Arial" panose="020B0604020202020204" pitchFamily="34" charset="0"/>
              </a:rPr>
            </a:br>
            <a:r>
              <a:rPr lang="en-US" sz="1800" b="1" dirty="0">
                <a:effectLst/>
                <a:latin typeface="Calibri" panose="020F0502020204030204" pitchFamily="34" charset="0"/>
                <a:ea typeface="Calibri" panose="020F0502020204030204" pitchFamily="34" charset="0"/>
                <a:cs typeface="Arial" panose="020B0604020202020204" pitchFamily="34" charset="0"/>
              </a:rPr>
              <a:t>(</a:t>
            </a:r>
            <a:r>
              <a:rPr lang="en-US" sz="1800" b="1" dirty="0" err="1">
                <a:effectLst/>
                <a:latin typeface="Calibri" panose="020F0502020204030204" pitchFamily="34" charset="0"/>
                <a:ea typeface="Calibri" panose="020F0502020204030204" pitchFamily="34" charset="0"/>
                <a:cs typeface="Arial" panose="020B0604020202020204" pitchFamily="34" charset="0"/>
              </a:rPr>
              <a:t>nicht</a:t>
            </a:r>
            <a:r>
              <a:rPr lang="en-US" sz="1800" b="1" dirty="0">
                <a:effectLst/>
                <a:latin typeface="Calibri" panose="020F0502020204030204" pitchFamily="34" charset="0"/>
                <a:ea typeface="Calibri" panose="020F0502020204030204" pitchFamily="34" charset="0"/>
                <a:cs typeface="Arial" panose="020B0604020202020204" pitchFamily="34" charset="0"/>
              </a:rPr>
              <a:t> so </a:t>
            </a:r>
            <a:r>
              <a:rPr lang="en-US" sz="1800" b="1" dirty="0" err="1">
                <a:effectLst/>
                <a:latin typeface="Calibri" panose="020F0502020204030204" pitchFamily="34" charset="0"/>
                <a:ea typeface="Calibri" panose="020F0502020204030204" pitchFamily="34" charset="0"/>
                <a:cs typeface="Arial" panose="020B0604020202020204" pitchFamily="34" charset="0"/>
              </a:rPr>
              <a:t>umstritten</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b="1" dirty="0" err="1">
                <a:effectLst/>
                <a:latin typeface="Calibri" panose="020F0502020204030204" pitchFamily="34" charset="0"/>
                <a:ea typeface="Calibri" panose="020F0502020204030204" pitchFamily="34" charset="0"/>
                <a:cs typeface="Arial" panose="020B0604020202020204" pitchFamily="34" charset="0"/>
              </a:rPr>
              <a:t>wie</a:t>
            </a:r>
            <a:r>
              <a:rPr lang="en-US" sz="1800" b="1" dirty="0">
                <a:effectLst/>
                <a:latin typeface="Calibri" panose="020F0502020204030204" pitchFamily="34" charset="0"/>
                <a:ea typeface="Calibri" panose="020F0502020204030204" pitchFamily="34" charset="0"/>
                <a:cs typeface="Arial" panose="020B0604020202020204" pitchFamily="34" charset="0"/>
              </a:rPr>
              <a:t> die </a:t>
            </a:r>
            <a:r>
              <a:rPr lang="en-US" sz="1800" b="1" dirty="0" err="1">
                <a:effectLst/>
                <a:latin typeface="Calibri" panose="020F0502020204030204" pitchFamily="34" charset="0"/>
                <a:ea typeface="Calibri" panose="020F0502020204030204" pitchFamily="34" charset="0"/>
                <a:cs typeface="Arial" panose="020B0604020202020204" pitchFamily="34" charset="0"/>
              </a:rPr>
              <a:t>anderen</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b="1" dirty="0" err="1">
                <a:effectLst/>
                <a:latin typeface="Calibri" panose="020F0502020204030204" pitchFamily="34" charset="0"/>
                <a:ea typeface="Calibri" panose="020F0502020204030204" pitchFamily="34" charset="0"/>
                <a:cs typeface="Arial" panose="020B0604020202020204" pitchFamily="34" charset="0"/>
              </a:rPr>
              <a:t>Punkte</a:t>
            </a:r>
            <a:r>
              <a:rPr lang="en-US" sz="1800" b="1" dirty="0">
                <a:effectLst/>
                <a:latin typeface="Calibri" panose="020F0502020204030204" pitchFamily="34" charset="0"/>
                <a:ea typeface="Calibri" panose="020F0502020204030204" pitchFamily="34" charset="0"/>
                <a:cs typeface="Arial" panose="020B0604020202020204" pitchFamily="34" charset="0"/>
              </a:rPr>
              <a:t>) </a:t>
            </a:r>
            <a:br>
              <a:rPr lang="en-US" sz="3200" dirty="0">
                <a:effectLst/>
                <a:latin typeface="Calibri" panose="020F0502020204030204" pitchFamily="34" charset="0"/>
                <a:ea typeface="Calibri" panose="020F0502020204030204" pitchFamily="34" charset="0"/>
                <a:cs typeface="Arial" panose="020B0604020202020204" pitchFamily="34" charset="0"/>
              </a:rPr>
            </a:br>
            <a:endParaRPr lang="he-IL" sz="3200" dirty="0"/>
          </a:p>
        </p:txBody>
      </p:sp>
      <p:sp>
        <p:nvSpPr>
          <p:cNvPr id="3" name="מציין מיקום תוכן 2">
            <a:extLst>
              <a:ext uri="{FF2B5EF4-FFF2-40B4-BE49-F238E27FC236}">
                <a16:creationId xmlns:a16="http://schemas.microsoft.com/office/drawing/2014/main" id="{517629F8-8CD4-42E6-B637-C84BF5C29130}"/>
              </a:ext>
            </a:extLst>
          </p:cNvPr>
          <p:cNvSpPr>
            <a:spLocks noGrp="1"/>
          </p:cNvSpPr>
          <p:nvPr>
            <p:ph idx="1"/>
          </p:nvPr>
        </p:nvSpPr>
        <p:spPr>
          <a:xfrm>
            <a:off x="838200" y="2121957"/>
            <a:ext cx="10515600" cy="4498975"/>
          </a:xfrm>
        </p:spPr>
        <p:txBody>
          <a:bodyPr>
            <a:normAutofit fontScale="92500" lnSpcReduction="20000"/>
          </a:bodyPr>
          <a:lstStyle/>
          <a:p>
            <a:pPr marL="0" indent="0" algn="l" rtl="0">
              <a:lnSpc>
                <a:spcPct val="107000"/>
              </a:lnSpc>
              <a:spcAft>
                <a:spcPts val="800"/>
              </a:spcAft>
              <a:buNone/>
            </a:pPr>
            <a:r>
              <a:rPr lang="de-DE" sz="1800" u="sng" dirty="0">
                <a:effectLst/>
                <a:latin typeface="Calibri" panose="020F0502020204030204" pitchFamily="34" charset="0"/>
                <a:ea typeface="Calibri" panose="020F0502020204030204" pitchFamily="34" charset="0"/>
                <a:cs typeface="Arial" panose="020B0604020202020204" pitchFamily="34" charset="0"/>
              </a:rPr>
              <a:t>Ist die Rechtsauffassung des Rechtsberaters des Generalstaatsanwalts nur ein Rat oder eine Verpflichtung für die Regierung?</a:t>
            </a:r>
          </a:p>
          <a:p>
            <a:pPr marL="0" indent="0" algn="l" rtl="0">
              <a:lnSpc>
                <a:spcPct val="107000"/>
              </a:lnSpc>
              <a:spcAft>
                <a:spcPts val="800"/>
              </a:spcAft>
              <a:buNone/>
            </a:pPr>
            <a:r>
              <a:rPr lang="de-DE" sz="1800" b="1" dirty="0">
                <a:latin typeface="Calibri" panose="020F0502020204030204" pitchFamily="34" charset="0"/>
                <a:ea typeface="Calibri" panose="020F0502020204030204" pitchFamily="34" charset="0"/>
                <a:cs typeface="Arial" panose="020B0604020202020204" pitchFamily="34" charset="0"/>
              </a:rPr>
              <a:t>Kurz gesagt: Die Reform zielt darauf ab, den Staat Israel zu dem System zurückzuführen, das in jedem demokratischen Land praktiziert wird: </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0" indent="0" algn="l" rtl="0">
              <a:lnSpc>
                <a:spcPct val="107000"/>
              </a:lnSpc>
              <a:spcAft>
                <a:spcPts val="800"/>
              </a:spcAft>
              <a:buNone/>
            </a:pPr>
            <a:r>
              <a:rPr lang="de-DE" sz="1800" dirty="0">
                <a:effectLst/>
                <a:latin typeface="Calibri" panose="020F0502020204030204" pitchFamily="34" charset="0"/>
                <a:ea typeface="Calibri" panose="020F0502020204030204" pitchFamily="34" charset="0"/>
                <a:cs typeface="Arial" panose="020B0604020202020204" pitchFamily="34" charset="0"/>
              </a:rPr>
              <a:t>Der Rechtsberater des Generalstaatsanwalts berät, aber er entscheidet nicht. Jeder ist dem Gesetz unterworfen - auch die Bürger, die Minister und die Rechtsberater. Die Reform zielt darauf ab, die Regierung dem Gesetz zu unterwerfen. Das Gesetz und nicht die persönliche Position des Generalstaatsanwalts soll entscheiden.</a:t>
            </a:r>
          </a:p>
          <a:p>
            <a:pPr marL="0" indent="0" algn="l" rtl="0">
              <a:lnSpc>
                <a:spcPct val="107000"/>
              </a:lnSpc>
              <a:spcAft>
                <a:spcPts val="800"/>
              </a:spcAft>
              <a:buNone/>
            </a:pPr>
            <a:r>
              <a:rPr lang="en-US" sz="1800" u="sng" dirty="0">
                <a:latin typeface="Calibri" panose="020F0502020204030204" pitchFamily="34" charset="0"/>
                <a:ea typeface="Calibri" panose="020F0502020204030204" pitchFamily="34" charset="0"/>
                <a:cs typeface="Arial" panose="020B0604020202020204" pitchFamily="34" charset="0"/>
              </a:rPr>
              <a:t>Die </a:t>
            </a:r>
            <a:r>
              <a:rPr lang="en-US" sz="1800" u="sng" dirty="0" err="1">
                <a:latin typeface="Calibri" panose="020F0502020204030204" pitchFamily="34" charset="0"/>
                <a:ea typeface="Calibri" panose="020F0502020204030204" pitchFamily="34" charset="0"/>
                <a:cs typeface="Arial" panose="020B0604020202020204" pitchFamily="34" charset="0"/>
              </a:rPr>
              <a:t>zwei</a:t>
            </a:r>
            <a:r>
              <a:rPr lang="en-US" sz="1800" u="sng" dirty="0">
                <a:latin typeface="Calibri" panose="020F0502020204030204" pitchFamily="34" charset="0"/>
                <a:ea typeface="Calibri" panose="020F0502020204030204" pitchFamily="34" charset="0"/>
                <a:cs typeface="Arial" panose="020B0604020202020204" pitchFamily="34" charset="0"/>
              </a:rPr>
              <a:t> </a:t>
            </a:r>
            <a:r>
              <a:rPr lang="en-US" sz="1800" u="sng" dirty="0" err="1">
                <a:latin typeface="Calibri" panose="020F0502020204030204" pitchFamily="34" charset="0"/>
                <a:ea typeface="Calibri" panose="020F0502020204030204" pitchFamily="34" charset="0"/>
                <a:cs typeface="Arial" panose="020B0604020202020204" pitchFamily="34" charset="0"/>
              </a:rPr>
              <a:t>Reformvorschläge</a:t>
            </a:r>
            <a:r>
              <a:rPr lang="en-US" sz="1800" u="sng" dirty="0">
                <a:latin typeface="Calibri" panose="020F0502020204030204" pitchFamily="34" charset="0"/>
                <a:ea typeface="Calibri" panose="020F0502020204030204" pitchFamily="34" charset="0"/>
                <a:cs typeface="Arial" panose="020B0604020202020204" pitchFamily="34" charset="0"/>
              </a:rPr>
              <a:t>:</a:t>
            </a:r>
          </a:p>
          <a:p>
            <a:pPr algn="l" rtl="0">
              <a:lnSpc>
                <a:spcPct val="107000"/>
              </a:lnSpc>
              <a:spcAft>
                <a:spcPts val="800"/>
              </a:spcAft>
            </a:pPr>
            <a:r>
              <a:rPr lang="de-DE" sz="1800" dirty="0">
                <a:latin typeface="Calibri" panose="020F0502020204030204" pitchFamily="34" charset="0"/>
                <a:ea typeface="Calibri" panose="020F0502020204030204" pitchFamily="34" charset="0"/>
                <a:cs typeface="Arial" panose="020B0604020202020204" pitchFamily="34" charset="0"/>
              </a:rPr>
              <a:t>Das Rechtsgutachten des Generalstaatsanwalts ist nicht bindend, sondern dient der Beratung und der Erörterung der Rechtslage</a:t>
            </a:r>
          </a:p>
          <a:p>
            <a:pPr algn="l" rtl="0">
              <a:lnSpc>
                <a:spcPct val="107000"/>
              </a:lnSpc>
              <a:spcAft>
                <a:spcPts val="800"/>
              </a:spcAft>
            </a:pPr>
            <a:r>
              <a:rPr lang="de-DE" sz="1800" dirty="0">
                <a:latin typeface="Calibri" panose="020F0502020204030204" pitchFamily="34" charset="0"/>
                <a:ea typeface="Calibri" panose="020F0502020204030204" pitchFamily="34" charset="0"/>
                <a:cs typeface="Arial" panose="020B0604020202020204" pitchFamily="34" charset="0"/>
              </a:rPr>
              <a:t>Die Regierung und die Minister haben das Recht auf eine authentische rechtliche Vertretung ihrer Position vor dem Gericht, einschließlich der Beauftragung eines privaten Anwalts, falls der Rechtsberater sich weigert, vor dem Gericht zu erscheinen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149614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844BD0-CF7F-46F9-AD04-8627CDAF0C80}"/>
              </a:ext>
            </a:extLst>
          </p:cNvPr>
          <p:cNvSpPr>
            <a:spLocks noGrp="1"/>
          </p:cNvSpPr>
          <p:nvPr>
            <p:ph type="title"/>
          </p:nvPr>
        </p:nvSpPr>
        <p:spPr/>
        <p:txBody>
          <a:bodyPr>
            <a:noAutofit/>
          </a:bodyPr>
          <a:lstStyle/>
          <a:p>
            <a:pPr algn="ctr" rtl="0">
              <a:lnSpc>
                <a:spcPct val="107000"/>
              </a:lnSpc>
              <a:spcAft>
                <a:spcPts val="800"/>
              </a:spcAft>
            </a:pPr>
            <a:r>
              <a:rPr lang="en-US" sz="3200" b="1" dirty="0">
                <a:effectLst/>
                <a:latin typeface="Calibri" panose="020F0502020204030204" pitchFamily="34" charset="0"/>
                <a:ea typeface="Calibri" panose="020F0502020204030204" pitchFamily="34" charset="0"/>
                <a:cs typeface="Arial" panose="020B0604020202020204" pitchFamily="34" charset="0"/>
              </a:rPr>
              <a:t>Die </a:t>
            </a:r>
            <a:r>
              <a:rPr lang="en-US" sz="3200" b="1" dirty="0" err="1">
                <a:effectLst/>
                <a:latin typeface="Calibri" panose="020F0502020204030204" pitchFamily="34" charset="0"/>
                <a:ea typeface="Calibri" panose="020F0502020204030204" pitchFamily="34" charset="0"/>
                <a:cs typeface="Arial" panose="020B0604020202020204" pitchFamily="34" charset="0"/>
              </a:rPr>
              <a:t>Justizreform</a:t>
            </a:r>
            <a:r>
              <a:rPr lang="en-US" sz="3200" b="1" dirty="0">
                <a:effectLst/>
                <a:latin typeface="Calibri" panose="020F0502020204030204" pitchFamily="34" charset="0"/>
                <a:ea typeface="Calibri" panose="020F0502020204030204" pitchFamily="34" charset="0"/>
                <a:cs typeface="Arial" panose="020B0604020202020204" pitchFamily="34" charset="0"/>
              </a:rPr>
              <a:t> und Israels </a:t>
            </a:r>
            <a:r>
              <a:rPr lang="en-US" sz="3200" b="1" dirty="0" err="1">
                <a:effectLst/>
                <a:latin typeface="Calibri" panose="020F0502020204030204" pitchFamily="34" charset="0"/>
                <a:ea typeface="Calibri" panose="020F0502020204030204" pitchFamily="34" charset="0"/>
                <a:cs typeface="Arial" panose="020B0604020202020204" pitchFamily="34" charset="0"/>
              </a:rPr>
              <a:t>Demokratiedefizit</a:t>
            </a:r>
            <a:r>
              <a:rPr lang="en-US" sz="3200" b="1" dirty="0">
                <a:effectLst/>
                <a:latin typeface="Calibri" panose="020F0502020204030204" pitchFamily="34" charset="0"/>
                <a:ea typeface="Calibri" panose="020F0502020204030204" pitchFamily="34" charset="0"/>
                <a:cs typeface="Arial" panose="020B0604020202020204" pitchFamily="34" charset="0"/>
              </a:rPr>
              <a:t> – </a:t>
            </a:r>
            <a:r>
              <a:rPr lang="en-US" sz="3200" b="1" dirty="0" err="1">
                <a:effectLst/>
                <a:latin typeface="Calibri" panose="020F0502020204030204" pitchFamily="34" charset="0"/>
                <a:ea typeface="Calibri" panose="020F0502020204030204" pitchFamily="34" charset="0"/>
                <a:cs typeface="Arial" panose="020B0604020202020204" pitchFamily="34" charset="0"/>
              </a:rPr>
              <a:t>Zusammenfassung</a:t>
            </a:r>
            <a:br>
              <a:rPr lang="en-US" sz="3200" b="1" dirty="0">
                <a:effectLst/>
                <a:latin typeface="Calibri" panose="020F0502020204030204" pitchFamily="34" charset="0"/>
                <a:ea typeface="Calibri" panose="020F0502020204030204" pitchFamily="34" charset="0"/>
                <a:cs typeface="Arial" panose="020B0604020202020204" pitchFamily="34" charset="0"/>
              </a:rPr>
            </a:br>
            <a:endParaRPr lang="he-IL" sz="3200" b="1" dirty="0"/>
          </a:p>
        </p:txBody>
      </p:sp>
      <p:sp>
        <p:nvSpPr>
          <p:cNvPr id="3" name="מציין מיקום תוכן 2">
            <a:extLst>
              <a:ext uri="{FF2B5EF4-FFF2-40B4-BE49-F238E27FC236}">
                <a16:creationId xmlns:a16="http://schemas.microsoft.com/office/drawing/2014/main" id="{6BF5E0E2-959E-4CEB-975C-1A9AC0E59505}"/>
              </a:ext>
            </a:extLst>
          </p:cNvPr>
          <p:cNvSpPr>
            <a:spLocks noGrp="1"/>
          </p:cNvSpPr>
          <p:nvPr>
            <p:ph idx="1"/>
          </p:nvPr>
        </p:nvSpPr>
        <p:spPr>
          <a:xfrm>
            <a:off x="838200" y="1295400"/>
            <a:ext cx="9646920" cy="5745480"/>
          </a:xfrm>
        </p:spPr>
        <p:txBody>
          <a:bodyPr>
            <a:normAutofit fontScale="55000" lnSpcReduction="20000"/>
          </a:bodyPr>
          <a:lstStyle/>
          <a:p>
            <a:pPr marL="0" lvl="0" indent="0" algn="l" rtl="0">
              <a:lnSpc>
                <a:spcPct val="107000"/>
              </a:lnSpc>
              <a:spcAft>
                <a:spcPts val="800"/>
              </a:spcAft>
              <a:buNone/>
            </a:pPr>
            <a:r>
              <a:rPr lang="de-DE" sz="2700" b="1" dirty="0">
                <a:effectLst/>
                <a:latin typeface="Calibri" panose="020F0502020204030204" pitchFamily="34" charset="0"/>
                <a:ea typeface="Calibri" panose="020F0502020204030204" pitchFamily="34" charset="0"/>
                <a:cs typeface="Arial" panose="020B0604020202020204" pitchFamily="34" charset="0"/>
              </a:rPr>
              <a:t>Richard Posner, ehemaliger Richter am US-Berufungsgericht, bezeichnete den Architekten der extremen Erweiterung der Befugnis des israelischen Obersten Gerichtshofs, Aharon Barak, als „Justizpiraten</a:t>
            </a:r>
            <a:r>
              <a:rPr lang="de-DE" sz="2700" b="1" dirty="0">
                <a:latin typeface="Calibri" panose="020F0502020204030204" pitchFamily="34" charset="0"/>
                <a:ea typeface="Calibri" panose="020F0502020204030204" pitchFamily="34" charset="0"/>
                <a:cs typeface="Arial" panose="020B0604020202020204" pitchFamily="34" charset="0"/>
              </a:rPr>
              <a:t>“</a:t>
            </a:r>
            <a:r>
              <a:rPr lang="de-DE" sz="2700" b="1" dirty="0">
                <a:effectLst/>
                <a:latin typeface="Calibri" panose="020F0502020204030204" pitchFamily="34" charset="0"/>
                <a:ea typeface="Calibri" panose="020F0502020204030204" pitchFamily="34" charset="0"/>
                <a:cs typeface="Arial" panose="020B0604020202020204" pitchFamily="34" charset="0"/>
              </a:rPr>
              <a:t> und „Weltrekordhalter“ für richterliche Hybris".</a:t>
            </a:r>
          </a:p>
          <a:p>
            <a:pPr marL="0" indent="0" algn="l" rtl="0">
              <a:lnSpc>
                <a:spcPct val="107000"/>
              </a:lnSpc>
              <a:spcAft>
                <a:spcPts val="800"/>
              </a:spcAft>
              <a:buNone/>
            </a:pPr>
            <a:r>
              <a:rPr lang="de-DE" sz="2700" b="1" dirty="0">
                <a:latin typeface="Calibri" panose="020F0502020204030204" pitchFamily="34" charset="0"/>
                <a:ea typeface="Calibri" panose="020F0502020204030204" pitchFamily="34" charset="0"/>
                <a:cs typeface="Arial" panose="020B0604020202020204" pitchFamily="34" charset="0"/>
              </a:rPr>
              <a:t>„</a:t>
            </a:r>
            <a:r>
              <a:rPr lang="en-US" sz="2700" b="1" dirty="0" err="1">
                <a:latin typeface="Calibri" panose="020F0502020204030204" pitchFamily="34" charset="0"/>
                <a:ea typeface="Calibri" panose="020F0502020204030204" pitchFamily="34" charset="0"/>
                <a:cs typeface="Arial" panose="020B0604020202020204" pitchFamily="34" charset="0"/>
              </a:rPr>
              <a:t>Verfassung</a:t>
            </a:r>
            <a:r>
              <a:rPr lang="de-DE" sz="2700" b="1" dirty="0">
                <a:latin typeface="Calibri" panose="020F0502020204030204" pitchFamily="34" charset="0"/>
                <a:ea typeface="Calibri" panose="020F0502020204030204" pitchFamily="34" charset="0"/>
                <a:cs typeface="Arial" panose="020B0604020202020204" pitchFamily="34" charset="0"/>
              </a:rPr>
              <a:t>“</a:t>
            </a:r>
            <a:r>
              <a:rPr lang="de-DE" sz="2700" b="1" dirty="0">
                <a:effectLst/>
                <a:latin typeface="Calibri" panose="020F0502020204030204" pitchFamily="34" charset="0"/>
                <a:ea typeface="Calibri" panose="020F0502020204030204" pitchFamily="34" charset="0"/>
                <a:cs typeface="Arial" panose="020B0604020202020204" pitchFamily="34" charset="0"/>
              </a:rPr>
              <a:t>:</a:t>
            </a:r>
            <a:r>
              <a:rPr lang="en-US" sz="2700" b="1" dirty="0">
                <a:effectLst/>
                <a:latin typeface="Calibri" panose="020F0502020204030204" pitchFamily="34" charset="0"/>
                <a:ea typeface="Calibri" panose="020F0502020204030204" pitchFamily="34" charset="0"/>
                <a:cs typeface="Arial" panose="020B0604020202020204" pitchFamily="34" charset="0"/>
              </a:rPr>
              <a:t> </a:t>
            </a:r>
            <a:r>
              <a:rPr lang="de-DE" sz="2700" dirty="0">
                <a:effectLst/>
                <a:latin typeface="Calibri" panose="020F0502020204030204" pitchFamily="34" charset="0"/>
                <a:ea typeface="Calibri" panose="020F0502020204030204" pitchFamily="34" charset="0"/>
                <a:cs typeface="Arial" panose="020B0604020202020204" pitchFamily="34" charset="0"/>
              </a:rPr>
              <a:t>Israel ist das einzige westliche Land, in dem die Verfassung vom Obersten Gerichtshof erlassen wurde</a:t>
            </a:r>
            <a:endParaRPr lang="en-US" sz="27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rtl="0">
              <a:lnSpc>
                <a:spcPct val="107000"/>
              </a:lnSpc>
              <a:spcAft>
                <a:spcPts val="800"/>
              </a:spcAft>
              <a:buNone/>
            </a:pPr>
            <a:r>
              <a:rPr lang="en-US" sz="2700" b="1" dirty="0" err="1">
                <a:effectLst/>
                <a:latin typeface="Calibri" panose="020F0502020204030204" pitchFamily="34" charset="0"/>
                <a:ea typeface="Calibri" panose="020F0502020204030204" pitchFamily="34" charset="0"/>
                <a:cs typeface="Arial" panose="020B0604020202020204" pitchFamily="34" charset="0"/>
              </a:rPr>
              <a:t>Richterauswahl</a:t>
            </a:r>
            <a:r>
              <a:rPr lang="en-US" sz="2700" b="1" dirty="0">
                <a:effectLst/>
                <a:latin typeface="Calibri" panose="020F0502020204030204" pitchFamily="34" charset="0"/>
                <a:ea typeface="Calibri" panose="020F0502020204030204" pitchFamily="34" charset="0"/>
                <a:cs typeface="Arial" panose="020B0604020202020204" pitchFamily="34" charset="0"/>
              </a:rPr>
              <a:t>: </a:t>
            </a:r>
            <a:r>
              <a:rPr lang="de-DE" sz="2700" dirty="0">
                <a:effectLst/>
                <a:latin typeface="Calibri" panose="020F0502020204030204" pitchFamily="34" charset="0"/>
                <a:ea typeface="Calibri" panose="020F0502020204030204" pitchFamily="34" charset="0"/>
                <a:cs typeface="Arial" panose="020B0604020202020204" pitchFamily="34" charset="0"/>
              </a:rPr>
              <a:t>Wie bereits erläutert, ist das israelische System zur Auswahl von Richtern einzigartig, und zwar nicht im positiven Sinne. In Israel haben die Richter und Juristen die Mehrheit im Ausschuss zur Richterernennung, was ihnen ein Vetorecht bei Richterernennungen gibt</a:t>
            </a:r>
            <a:endParaRPr lang="en-US" sz="27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07000"/>
              </a:lnSpc>
              <a:spcAft>
                <a:spcPts val="800"/>
              </a:spcAft>
              <a:buNone/>
            </a:pPr>
            <a:r>
              <a:rPr lang="en-US" sz="2700" b="1" u="sng" dirty="0" err="1">
                <a:effectLst/>
                <a:latin typeface="Calibri" panose="020F0502020204030204" pitchFamily="34" charset="0"/>
                <a:ea typeface="Calibri" panose="020F0502020204030204" pitchFamily="34" charset="0"/>
                <a:cs typeface="Arial" panose="020B0604020202020204" pitchFamily="34" charset="0"/>
              </a:rPr>
              <a:t>Hinweis</a:t>
            </a:r>
            <a:r>
              <a:rPr lang="en-US" sz="2700" b="1" u="sng" dirty="0">
                <a:effectLst/>
                <a:latin typeface="Calibri" panose="020F0502020204030204" pitchFamily="34" charset="0"/>
                <a:ea typeface="Calibri" panose="020F0502020204030204" pitchFamily="34" charset="0"/>
                <a:cs typeface="Arial" panose="020B0604020202020204" pitchFamily="34" charset="0"/>
              </a:rPr>
              <a:t>:</a:t>
            </a:r>
            <a:r>
              <a:rPr lang="en-US" sz="2700" b="1" dirty="0">
                <a:effectLst/>
                <a:latin typeface="Calibri" panose="020F0502020204030204" pitchFamily="34" charset="0"/>
                <a:ea typeface="Calibri" panose="020F0502020204030204" pitchFamily="34" charset="0"/>
                <a:cs typeface="Arial" panose="020B0604020202020204" pitchFamily="34" charset="0"/>
              </a:rPr>
              <a:t> </a:t>
            </a:r>
            <a:r>
              <a:rPr lang="de-DE" sz="2700" dirty="0">
                <a:effectLst/>
                <a:latin typeface="Calibri" panose="020F0502020204030204" pitchFamily="34" charset="0"/>
                <a:ea typeface="Calibri" panose="020F0502020204030204" pitchFamily="34" charset="0"/>
                <a:cs typeface="Arial" panose="020B0604020202020204" pitchFamily="34" charset="0"/>
              </a:rPr>
              <a:t>In fast allen demokratischen Ländern, in denen Gesetze aufgehoben werden können (außer in Griechenland und der Türkei), werden die Richter des Obersten Gerichtshofs oder des Verfassungsgerichts von den gewählten Amtsträgern, d. h. der Legislative oder der Exekutive, ernannt.</a:t>
            </a:r>
            <a:endParaRPr lang="en-US" sz="2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800"/>
              </a:spcAft>
              <a:buFont typeface="Symbol" panose="05050102010706020507" pitchFamily="18" charset="2"/>
              <a:buChar char=""/>
            </a:pPr>
            <a:r>
              <a:rPr lang="de-DE" sz="2700" dirty="0">
                <a:effectLst/>
                <a:latin typeface="Calibri" panose="020F0502020204030204" pitchFamily="34" charset="0"/>
                <a:ea typeface="Calibri" panose="020F0502020204030204" pitchFamily="34" charset="0"/>
                <a:cs typeface="Arial" panose="020B0604020202020204" pitchFamily="34" charset="0"/>
              </a:rPr>
              <a:t>Der ehemalige US-Richter Antonin Scalia witzelte einmal, dass er sich immer dann, wenn er sich wegen der Urteile des amerikanischen Obersten Gerichtshofs schlecht fühlte, israelische Urteile las und sich dann besser fühlte. Diese augenzwinkernde Bemerkung offenbart eine tiefe Wahrheit: </a:t>
            </a:r>
            <a:r>
              <a:rPr lang="de-DE" sz="2700" b="1" dirty="0">
                <a:effectLst/>
                <a:latin typeface="Calibri" panose="020F0502020204030204" pitchFamily="34" charset="0"/>
                <a:ea typeface="Calibri" panose="020F0502020204030204" pitchFamily="34" charset="0"/>
                <a:cs typeface="Arial" panose="020B0604020202020204" pitchFamily="34" charset="0"/>
              </a:rPr>
              <a:t>Die Macht des israelischen Obersten Gerichtshofs und des Generalstaatsanwalts ist im Vergleich zu anderen westlichen demokratischen Ländern außergewöhnlich!</a:t>
            </a:r>
          </a:p>
          <a:p>
            <a:pPr marL="342900" lvl="0" indent="-342900" algn="just" rtl="0">
              <a:lnSpc>
                <a:spcPct val="107000"/>
              </a:lnSpc>
              <a:spcAft>
                <a:spcPts val="800"/>
              </a:spcAft>
              <a:buFont typeface="Symbol" panose="05050102010706020507" pitchFamily="18" charset="2"/>
              <a:buChar char=""/>
            </a:pPr>
            <a:r>
              <a:rPr lang="en-US" sz="2700" b="1" u="sng" dirty="0">
                <a:effectLst/>
                <a:latin typeface="Calibri" panose="020F0502020204030204" pitchFamily="34" charset="0"/>
                <a:ea typeface="Calibri" panose="020F0502020204030204" pitchFamily="34" charset="0"/>
                <a:cs typeface="Arial" panose="020B0604020202020204" pitchFamily="34" charset="0"/>
              </a:rPr>
              <a:t>Das </a:t>
            </a:r>
            <a:r>
              <a:rPr lang="en-US" sz="2700" b="1" u="sng" dirty="0" err="1">
                <a:effectLst/>
                <a:latin typeface="Calibri" panose="020F0502020204030204" pitchFamily="34" charset="0"/>
                <a:ea typeface="Calibri" panose="020F0502020204030204" pitchFamily="34" charset="0"/>
                <a:cs typeface="Arial" panose="020B0604020202020204" pitchFamily="34" charset="0"/>
              </a:rPr>
              <a:t>Ergebnis</a:t>
            </a:r>
            <a:r>
              <a:rPr lang="en-US" sz="2700" b="1" u="sng" dirty="0">
                <a:effectLst/>
                <a:latin typeface="Calibri" panose="020F0502020204030204" pitchFamily="34" charset="0"/>
                <a:ea typeface="Calibri" panose="020F0502020204030204" pitchFamily="34" charset="0"/>
                <a:cs typeface="Arial" panose="020B0604020202020204" pitchFamily="34" charset="0"/>
              </a:rPr>
              <a:t>:</a:t>
            </a:r>
          </a:p>
          <a:p>
            <a:pPr marL="0" lvl="0" indent="0" algn="just" rtl="0">
              <a:lnSpc>
                <a:spcPct val="107000"/>
              </a:lnSpc>
              <a:spcAft>
                <a:spcPts val="800"/>
              </a:spcAft>
              <a:buNone/>
            </a:pPr>
            <a:r>
              <a:rPr lang="de-DE" sz="2700" dirty="0">
                <a:effectLst/>
                <a:latin typeface="Calibri" panose="020F0502020204030204" pitchFamily="34" charset="0"/>
                <a:ea typeface="Calibri" panose="020F0502020204030204" pitchFamily="34" charset="0"/>
                <a:cs typeface="Arial" panose="020B0604020202020204" pitchFamily="34" charset="0"/>
              </a:rPr>
              <a:t>Der Gerichtshof fungiert de facto als oberster Richter, Gesetzgeber, Exekutive und sogar als Verfassungsgeber</a:t>
            </a:r>
          </a:p>
          <a:p>
            <a:pPr marL="0" lvl="0" indent="0" algn="just" rtl="0">
              <a:lnSpc>
                <a:spcPct val="107000"/>
              </a:lnSpc>
              <a:spcAft>
                <a:spcPts val="800"/>
              </a:spcAft>
              <a:buNone/>
            </a:pPr>
            <a:r>
              <a:rPr lang="de-DE" sz="2700" dirty="0">
                <a:effectLst/>
                <a:latin typeface="Calibri" panose="020F0502020204030204" pitchFamily="34" charset="0"/>
                <a:ea typeface="Calibri" panose="020F0502020204030204" pitchFamily="34" charset="0"/>
                <a:cs typeface="Arial" panose="020B0604020202020204" pitchFamily="34" charset="0"/>
              </a:rPr>
              <a:t>Der eigenmächtige Aktivismus des Gerichtshofs verletzt das öffentliche Vertrauen, schadet der Demokratie und schwächt das Gesetz und das Rechtssystem</a:t>
            </a:r>
            <a:endParaRPr lang="he-IL" dirty="0"/>
          </a:p>
        </p:txBody>
      </p:sp>
      <p:pic>
        <p:nvPicPr>
          <p:cNvPr id="5" name="תמונה 4">
            <a:extLst>
              <a:ext uri="{FF2B5EF4-FFF2-40B4-BE49-F238E27FC236}">
                <a16:creationId xmlns:a16="http://schemas.microsoft.com/office/drawing/2014/main" id="{6D79B0F3-B1E4-44F8-953C-07DEDE2A9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660" y="1690688"/>
            <a:ext cx="1226820" cy="1067752"/>
          </a:xfrm>
          <a:prstGeom prst="rect">
            <a:avLst/>
          </a:prstGeom>
        </p:spPr>
      </p:pic>
      <p:pic>
        <p:nvPicPr>
          <p:cNvPr id="7" name="תמונה 6">
            <a:extLst>
              <a:ext uri="{FF2B5EF4-FFF2-40B4-BE49-F238E27FC236}">
                <a16:creationId xmlns:a16="http://schemas.microsoft.com/office/drawing/2014/main" id="{97B5CD4B-E036-491A-9BDA-1129342BE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0860" y="4168140"/>
            <a:ext cx="1325880" cy="1151889"/>
          </a:xfrm>
          <a:prstGeom prst="rect">
            <a:avLst/>
          </a:prstGeom>
        </p:spPr>
      </p:pic>
    </p:spTree>
    <p:extLst>
      <p:ext uri="{BB962C8B-B14F-4D97-AF65-F5344CB8AC3E}">
        <p14:creationId xmlns:p14="http://schemas.microsoft.com/office/powerpoint/2010/main" val="32853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B37B80-8983-4D83-99A9-18F0D25747B2}"/>
              </a:ext>
            </a:extLst>
          </p:cNvPr>
          <p:cNvSpPr>
            <a:spLocks noGrp="1"/>
          </p:cNvSpPr>
          <p:nvPr>
            <p:ph type="title"/>
          </p:nvPr>
        </p:nvSpPr>
        <p:spPr>
          <a:xfrm>
            <a:off x="838200" y="681037"/>
            <a:ext cx="9658350" cy="1009651"/>
          </a:xfrm>
        </p:spPr>
        <p:txBody>
          <a:bodyPr/>
          <a:lstStyle/>
          <a:p>
            <a:pPr algn="ctr"/>
            <a:endParaRPr lang="he-IL" b="1" dirty="0"/>
          </a:p>
        </p:txBody>
      </p:sp>
      <p:sp>
        <p:nvSpPr>
          <p:cNvPr id="3" name="מציין מיקום תוכן 2">
            <a:extLst>
              <a:ext uri="{FF2B5EF4-FFF2-40B4-BE49-F238E27FC236}">
                <a16:creationId xmlns:a16="http://schemas.microsoft.com/office/drawing/2014/main" id="{75C4D4BC-749A-41BB-9D03-23F57705A80C}"/>
              </a:ext>
            </a:extLst>
          </p:cNvPr>
          <p:cNvSpPr>
            <a:spLocks noGrp="1"/>
          </p:cNvSpPr>
          <p:nvPr>
            <p:ph idx="1"/>
          </p:nvPr>
        </p:nvSpPr>
        <p:spPr>
          <a:xfrm>
            <a:off x="838200" y="1761067"/>
            <a:ext cx="10515600" cy="4415896"/>
          </a:xfrm>
        </p:spPr>
        <p:txBody>
          <a:bodyPr/>
          <a:lstStyle/>
          <a:p>
            <a:pPr marL="0" indent="0" algn="l">
              <a:buNone/>
            </a:pPr>
            <a:r>
              <a:rPr lang="de-DE" u="sng" dirty="0"/>
              <a:t>Quellen</a:t>
            </a:r>
            <a:r>
              <a:rPr lang="en-US" dirty="0"/>
              <a:t>:</a:t>
            </a:r>
          </a:p>
          <a:p>
            <a:pPr algn="l" rtl="0"/>
            <a:r>
              <a:rPr lang="en-US" dirty="0"/>
              <a:t> Kohelet Policy Forum (</a:t>
            </a:r>
            <a:r>
              <a:rPr lang="en-US" dirty="0">
                <a:hlinkClick r:id="rId3"/>
              </a:rPr>
              <a:t>https://en.kohelet.org.il/</a:t>
            </a:r>
            <a:r>
              <a:rPr lang="en-US" dirty="0"/>
              <a:t>)   </a:t>
            </a:r>
          </a:p>
          <a:p>
            <a:pPr algn="l" rtl="0"/>
            <a:r>
              <a:rPr lang="en-US" dirty="0"/>
              <a:t> “My Israel” Movement (</a:t>
            </a:r>
            <a:r>
              <a:rPr lang="en-US" dirty="0">
                <a:hlinkClick r:id="rId4"/>
              </a:rPr>
              <a:t>https://myisrael.org.il/</a:t>
            </a:r>
            <a:r>
              <a:rPr lang="en-US" dirty="0"/>
              <a:t>)  </a:t>
            </a:r>
          </a:p>
          <a:p>
            <a:pPr algn="l" rtl="0"/>
            <a:r>
              <a:rPr lang="en-US" dirty="0"/>
              <a:t> The “</a:t>
            </a:r>
            <a:r>
              <a:rPr lang="en-US" dirty="0" err="1"/>
              <a:t>Zman</a:t>
            </a:r>
            <a:r>
              <a:rPr lang="en-US" dirty="0"/>
              <a:t> </a:t>
            </a:r>
            <a:r>
              <a:rPr lang="en-US" dirty="0" err="1"/>
              <a:t>Tikun</a:t>
            </a:r>
            <a:r>
              <a:rPr lang="en-US" dirty="0"/>
              <a:t>” Project - </a:t>
            </a:r>
            <a:r>
              <a:rPr lang="en-US" dirty="0">
                <a:hlinkClick r:id="rId5"/>
              </a:rPr>
              <a:t>https://legal-reform.org.il/en/</a:t>
            </a:r>
            <a:r>
              <a:rPr lang="en-US" dirty="0"/>
              <a:t> </a:t>
            </a:r>
          </a:p>
          <a:p>
            <a:pPr algn="l" rtl="0"/>
            <a:endParaRPr lang="en-US" dirty="0"/>
          </a:p>
          <a:p>
            <a:pPr marL="0" indent="0" algn="ctr" rtl="0">
              <a:buNone/>
            </a:pPr>
            <a:r>
              <a:rPr lang="de-DE" sz="4800" dirty="0"/>
              <a:t>Vielen Dank für Ihre </a:t>
            </a:r>
            <a:r>
              <a:rPr lang="de-DE" sz="4800"/>
              <a:t>Aufmerksamkeit!</a:t>
            </a:r>
          </a:p>
          <a:p>
            <a:pPr marL="0" indent="0" algn="ctr" rtl="0">
              <a:buNone/>
            </a:pPr>
            <a:endParaRPr lang="he-IL" sz="4800" dirty="0"/>
          </a:p>
        </p:txBody>
      </p:sp>
    </p:spTree>
    <p:extLst>
      <p:ext uri="{BB962C8B-B14F-4D97-AF65-F5344CB8AC3E}">
        <p14:creationId xmlns:p14="http://schemas.microsoft.com/office/powerpoint/2010/main" val="399286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0A2D04AC-F73F-4E99-B8C1-D4630E88DD7B}"/>
              </a:ext>
            </a:extLst>
          </p:cNvPr>
          <p:cNvSpPr txBox="1"/>
          <p:nvPr/>
        </p:nvSpPr>
        <p:spPr>
          <a:xfrm>
            <a:off x="2194183" y="370829"/>
            <a:ext cx="8211844" cy="584775"/>
          </a:xfrm>
          <a:prstGeom prst="rect">
            <a:avLst/>
          </a:prstGeom>
          <a:noFill/>
        </p:spPr>
        <p:txBody>
          <a:bodyPr wrap="square" rtlCol="1">
            <a:spAutoFit/>
          </a:bodyPr>
          <a:lstStyle/>
          <a:p>
            <a:pPr algn="ctr" rtl="0"/>
            <a:r>
              <a:rPr lang="de-DE" sz="3200" b="1" dirty="0"/>
              <a:t>Die Justizreform in Israel</a:t>
            </a:r>
            <a:r>
              <a:rPr lang="en-US" sz="3200" b="1" dirty="0"/>
              <a:t>: </a:t>
            </a:r>
            <a:r>
              <a:rPr lang="en-US" sz="3200" b="1" dirty="0" err="1"/>
              <a:t>Hintergrund</a:t>
            </a:r>
            <a:r>
              <a:rPr lang="en-US" sz="3200" b="1" dirty="0"/>
              <a:t>  </a:t>
            </a:r>
            <a:r>
              <a:rPr lang="de-DE" sz="3200" b="1" dirty="0"/>
              <a:t> </a:t>
            </a:r>
            <a:endParaRPr lang="he-IL" sz="3200" b="1" dirty="0"/>
          </a:p>
        </p:txBody>
      </p:sp>
      <p:sp>
        <p:nvSpPr>
          <p:cNvPr id="6" name="תיבת טקסט 5">
            <a:extLst>
              <a:ext uri="{FF2B5EF4-FFF2-40B4-BE49-F238E27FC236}">
                <a16:creationId xmlns:a16="http://schemas.microsoft.com/office/drawing/2014/main" id="{4A9B4C2D-2937-4B7C-BA21-8E2296856D25}"/>
              </a:ext>
            </a:extLst>
          </p:cNvPr>
          <p:cNvSpPr txBox="1"/>
          <p:nvPr/>
        </p:nvSpPr>
        <p:spPr>
          <a:xfrm>
            <a:off x="1337569" y="1131859"/>
            <a:ext cx="9516862" cy="5062924"/>
          </a:xfrm>
          <a:prstGeom prst="rect">
            <a:avLst/>
          </a:prstGeom>
          <a:noFill/>
        </p:spPr>
        <p:txBody>
          <a:bodyPr wrap="square" rtlCol="1">
            <a:spAutoFit/>
          </a:bodyPr>
          <a:lstStyle/>
          <a:p>
            <a:pPr marL="285750" indent="-285750" algn="l" rtl="0">
              <a:buFont typeface="Arial" panose="020B0604020202020204" pitchFamily="34" charset="0"/>
              <a:buChar char="•"/>
            </a:pPr>
            <a:r>
              <a:rPr lang="de-DE" sz="1900" dirty="0"/>
              <a:t>Seit ihrer Gründung (1948) und bis 1995 basierte die israelische Demokratie auf dem britischen Modell, in dem der Gerichtshof Gesetze nicht für nichtig erklären kann</a:t>
            </a:r>
            <a:endParaRPr lang="en-US" sz="1900" dirty="0"/>
          </a:p>
          <a:p>
            <a:pPr algn="l" rtl="0"/>
            <a:endParaRPr lang="en-US" sz="1900" dirty="0"/>
          </a:p>
          <a:p>
            <a:pPr marL="285750" indent="-285750" algn="l" rtl="0">
              <a:buFont typeface="Arial" panose="020B0604020202020204" pitchFamily="34" charset="0"/>
              <a:buChar char="•"/>
            </a:pPr>
            <a:r>
              <a:rPr lang="de-DE" sz="1900" dirty="0"/>
              <a:t>1992 verabschiedete das israelische Parlament (Knesset) mit gewöhnlicher Mehrheit zwei Grundgesetze zu den Menschenrechten: „Grundgesetz: Freiheit der Berufswahl und -ausübung" und "Grundgesetz: Menschenwürde und Freiheit".</a:t>
            </a:r>
          </a:p>
          <a:p>
            <a:pPr marL="285750" indent="-285750" algn="l" rtl="0">
              <a:buFont typeface="Arial" panose="020B0604020202020204" pitchFamily="34" charset="0"/>
              <a:buChar char="•"/>
            </a:pPr>
            <a:endParaRPr lang="en-US" sz="1900" dirty="0"/>
          </a:p>
          <a:p>
            <a:pPr marL="285750" indent="-285750" algn="l" rtl="0">
              <a:buFont typeface="Arial" panose="020B0604020202020204" pitchFamily="34" charset="0"/>
              <a:buChar char="•"/>
            </a:pPr>
            <a:r>
              <a:rPr lang="de-DE" sz="1900" dirty="0"/>
              <a:t>1995 änderte der Oberste Gerichtshof Israels aus eigenem Antrieb das Regierungssystem Israels und vollzog damit - ohne öffentliche Diskussion - einen dramatischen Kurswechsel</a:t>
            </a:r>
          </a:p>
          <a:p>
            <a:pPr marL="285750" indent="-285750" algn="l" rtl="0">
              <a:buFont typeface="Arial" panose="020B0604020202020204" pitchFamily="34" charset="0"/>
              <a:buChar char="•"/>
            </a:pPr>
            <a:endParaRPr lang="en-US" sz="1900" dirty="0"/>
          </a:p>
          <a:p>
            <a:pPr marL="285750" indent="-285750" algn="l" rtl="0">
              <a:buFont typeface="Arial" panose="020B0604020202020204" pitchFamily="34" charset="0"/>
              <a:buChar char="•"/>
            </a:pPr>
            <a:r>
              <a:rPr lang="de-DE" sz="1900" dirty="0"/>
              <a:t>In den meisten Fällen wird das Regierungssystem eines Landes durch eine demokratische Übereinkunft oder durch einen Staatsstreich geändert. In Israel kam er durch ein höchst ungewöhnliches und überraschendes Gerichtsurteil zustande </a:t>
            </a:r>
          </a:p>
          <a:p>
            <a:pPr marL="285750" indent="-285750" algn="l" rtl="0">
              <a:buFont typeface="Arial" panose="020B0604020202020204" pitchFamily="34" charset="0"/>
              <a:buChar char="•"/>
            </a:pPr>
            <a:endParaRPr lang="de-DE" sz="1900" b="1" u="sng" dirty="0"/>
          </a:p>
          <a:p>
            <a:pPr marL="285750" indent="-285750" algn="l" rtl="0">
              <a:buFont typeface="Arial" panose="020B0604020202020204" pitchFamily="34" charset="0"/>
              <a:buChar char="•"/>
            </a:pPr>
            <a:r>
              <a:rPr lang="en-US" sz="1900" b="1" u="sng" dirty="0"/>
              <a:t> </a:t>
            </a:r>
            <a:r>
              <a:rPr lang="de-DE" sz="1900" dirty="0"/>
              <a:t>Im Jahr 2022 kündigte die neue, demokratisch gewählte Regierung die höchst umstrittene „Justizreform“ an - die Reform war im Programm aller vier rechtskonservativen Parteien der Koalition enthalten</a:t>
            </a:r>
            <a:r>
              <a:rPr lang="en-US" sz="1900" dirty="0"/>
              <a:t> </a:t>
            </a:r>
          </a:p>
        </p:txBody>
      </p:sp>
    </p:spTree>
    <p:extLst>
      <p:ext uri="{BB962C8B-B14F-4D97-AF65-F5344CB8AC3E}">
        <p14:creationId xmlns:p14="http://schemas.microsoft.com/office/powerpoint/2010/main" val="58422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0A2D04AC-F73F-4E99-B8C1-D4630E88DD7B}"/>
              </a:ext>
            </a:extLst>
          </p:cNvPr>
          <p:cNvSpPr txBox="1"/>
          <p:nvPr/>
        </p:nvSpPr>
        <p:spPr>
          <a:xfrm>
            <a:off x="2109516" y="579967"/>
            <a:ext cx="8211844" cy="584775"/>
          </a:xfrm>
          <a:prstGeom prst="rect">
            <a:avLst/>
          </a:prstGeom>
          <a:noFill/>
        </p:spPr>
        <p:txBody>
          <a:bodyPr wrap="square" rtlCol="1">
            <a:spAutoFit/>
          </a:bodyPr>
          <a:lstStyle/>
          <a:p>
            <a:pPr algn="ctr" rtl="0"/>
            <a:r>
              <a:rPr lang="en-US" sz="3200" b="1" dirty="0"/>
              <a:t>Die </a:t>
            </a:r>
            <a:r>
              <a:rPr lang="de-DE" sz="3200" b="1" dirty="0"/>
              <a:t>„</a:t>
            </a:r>
            <a:r>
              <a:rPr lang="en-US" sz="3200" b="1" dirty="0" err="1"/>
              <a:t>Verfassungsrevolution</a:t>
            </a:r>
            <a:r>
              <a:rPr lang="de-DE" sz="3200" b="1" dirty="0"/>
              <a:t>“</a:t>
            </a:r>
            <a:r>
              <a:rPr lang="en-US" sz="3200" b="1" dirty="0"/>
              <a:t> von 1995</a:t>
            </a:r>
            <a:endParaRPr lang="he-IL" sz="3200" b="1" dirty="0"/>
          </a:p>
        </p:txBody>
      </p:sp>
      <p:sp>
        <p:nvSpPr>
          <p:cNvPr id="6" name="תיבת טקסט 5">
            <a:extLst>
              <a:ext uri="{FF2B5EF4-FFF2-40B4-BE49-F238E27FC236}">
                <a16:creationId xmlns:a16="http://schemas.microsoft.com/office/drawing/2014/main" id="{4A9B4C2D-2937-4B7C-BA21-8E2296856D25}"/>
              </a:ext>
            </a:extLst>
          </p:cNvPr>
          <p:cNvSpPr txBox="1"/>
          <p:nvPr/>
        </p:nvSpPr>
        <p:spPr>
          <a:xfrm>
            <a:off x="1818607" y="1524042"/>
            <a:ext cx="9516862" cy="4336059"/>
          </a:xfrm>
          <a:prstGeom prst="rect">
            <a:avLst/>
          </a:prstGeom>
          <a:noFill/>
        </p:spPr>
        <p:txBody>
          <a:bodyPr wrap="square" rtlCol="1">
            <a:spAutoFit/>
          </a:bodyPr>
          <a:lstStyle/>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1995, nur fünf Tage nach der Ermordung von Premierminister </a:t>
            </a:r>
            <a:r>
              <a:rPr lang="de-DE" sz="1800" dirty="0" err="1">
                <a:effectLst/>
                <a:latin typeface="Calibri" panose="020F0502020204030204" pitchFamily="34" charset="0"/>
                <a:ea typeface="Calibri" panose="020F0502020204030204" pitchFamily="34" charset="0"/>
                <a:cs typeface="Arial" panose="020B0604020202020204" pitchFamily="34" charset="0"/>
              </a:rPr>
              <a:t>Yitzchak</a:t>
            </a:r>
            <a:r>
              <a:rPr lang="de-DE" sz="1800" dirty="0">
                <a:effectLst/>
                <a:latin typeface="Calibri" panose="020F0502020204030204" pitchFamily="34" charset="0"/>
                <a:ea typeface="Calibri" panose="020F0502020204030204" pitchFamily="34" charset="0"/>
                <a:cs typeface="Arial" panose="020B0604020202020204" pitchFamily="34" charset="0"/>
              </a:rPr>
              <a:t> Rabin (während die Bürger Israels noch unter Schock standen), fällte der Oberste Gerichtshof ein wegweisendes und weitreichendes Urteil, das sog. "Bank </a:t>
            </a:r>
            <a:r>
              <a:rPr lang="de-DE" sz="1800" dirty="0" err="1">
                <a:effectLst/>
                <a:latin typeface="Calibri" panose="020F0502020204030204" pitchFamily="34" charset="0"/>
                <a:ea typeface="Calibri" panose="020F0502020204030204" pitchFamily="34" charset="0"/>
                <a:cs typeface="Arial" panose="020B0604020202020204" pitchFamily="34" charset="0"/>
              </a:rPr>
              <a:t>Mizrahi</a:t>
            </a:r>
            <a:r>
              <a:rPr lang="de-DE" sz="1800" dirty="0">
                <a:effectLst/>
                <a:latin typeface="Calibri" panose="020F0502020204030204" pitchFamily="34" charset="0"/>
                <a:ea typeface="Calibri" panose="020F0502020204030204" pitchFamily="34" charset="0"/>
                <a:cs typeface="Arial" panose="020B0604020202020204" pitchFamily="34" charset="0"/>
              </a:rPr>
              <a:t>"-Urteil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Der Präsident des Gerichtshofs, Aharon Barak, entschied, dass die Grundgesetze (1992) einen höheren verfassungsrechtlichen Status haben als andere Gesetze und dass diese Grundgesetze in der Tat eine Verfassung (!) darstellen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Genauer gesagt: Barak und seine Kollegen haben einseitig beschlossen, dass der Oberste Gerichtshof jede Gesetzgebung oder Politik aufheben kann, die </a:t>
            </a:r>
            <a:r>
              <a:rPr lang="de-DE" sz="1800" b="1" dirty="0">
                <a:effectLst/>
                <a:latin typeface="Calibri" panose="020F0502020204030204" pitchFamily="34" charset="0"/>
                <a:ea typeface="Calibri" panose="020F0502020204030204" pitchFamily="34" charset="0"/>
                <a:cs typeface="Arial" panose="020B0604020202020204" pitchFamily="34" charset="0"/>
              </a:rPr>
              <a:t>ihrer Meinung nach (!)</a:t>
            </a:r>
            <a:r>
              <a:rPr lang="de-DE" sz="1800" dirty="0">
                <a:effectLst/>
                <a:latin typeface="Calibri" panose="020F0502020204030204" pitchFamily="34" charset="0"/>
                <a:ea typeface="Calibri" panose="020F0502020204030204" pitchFamily="34" charset="0"/>
                <a:cs typeface="Arial" panose="020B0604020202020204" pitchFamily="34" charset="0"/>
              </a:rPr>
              <a:t> im Widerspruch zu einem Grundgesetz steht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In Israel gibt es keine Verfassung. Als der Oberste Gerichtshof beschloss, den Grundgesetzen Verfassungsrang zu verleihen, machte er Israel zum einzigen Land der Welt, in dem nicht die Bürger, sondern der Oberste Gerichtshof die Verfassung festlegte (!)</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gn="l" rtl="0"/>
            <a:endParaRPr lang="en-US" dirty="0"/>
          </a:p>
        </p:txBody>
      </p:sp>
    </p:spTree>
    <p:extLst>
      <p:ext uri="{BB962C8B-B14F-4D97-AF65-F5344CB8AC3E}">
        <p14:creationId xmlns:p14="http://schemas.microsoft.com/office/powerpoint/2010/main" val="203693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CF91E1-8A17-4422-9DF4-905EBF6A40DC}"/>
              </a:ext>
            </a:extLst>
          </p:cNvPr>
          <p:cNvSpPr>
            <a:spLocks noGrp="1"/>
          </p:cNvSpPr>
          <p:nvPr>
            <p:ph type="title"/>
          </p:nvPr>
        </p:nvSpPr>
        <p:spPr>
          <a:xfrm>
            <a:off x="838200" y="365125"/>
            <a:ext cx="10515600" cy="1534795"/>
          </a:xfrm>
        </p:spPr>
        <p:txBody>
          <a:bodyPr>
            <a:normAutofit/>
          </a:bodyPr>
          <a:lstStyle/>
          <a:p>
            <a:pPr algn="l" rtl="0"/>
            <a:r>
              <a:rPr lang="de-DE" sz="2800" b="1" dirty="0">
                <a:effectLst/>
                <a:latin typeface="Calibri" panose="020F0502020204030204" pitchFamily="34" charset="0"/>
                <a:ea typeface="Calibri" panose="020F0502020204030204" pitchFamily="34" charset="0"/>
                <a:cs typeface="Arial" panose="020B0604020202020204" pitchFamily="34" charset="0"/>
              </a:rPr>
              <a:t>Wie wirkt sich die „Verfassungsrevolution“ auf das Leben der Israelis aus und warum ist eine Justizreform notwendig?</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he-IL" sz="2800" dirty="0"/>
          </a:p>
        </p:txBody>
      </p:sp>
      <p:sp>
        <p:nvSpPr>
          <p:cNvPr id="3" name="מציין מיקום תוכן 2">
            <a:extLst>
              <a:ext uri="{FF2B5EF4-FFF2-40B4-BE49-F238E27FC236}">
                <a16:creationId xmlns:a16="http://schemas.microsoft.com/office/drawing/2014/main" id="{7EA05272-3BDD-4B40-8710-851A4BD5D979}"/>
              </a:ext>
            </a:extLst>
          </p:cNvPr>
          <p:cNvSpPr>
            <a:spLocks noGrp="1"/>
          </p:cNvSpPr>
          <p:nvPr>
            <p:ph idx="1"/>
          </p:nvPr>
        </p:nvSpPr>
        <p:spPr>
          <a:xfrm>
            <a:off x="838200" y="1825625"/>
            <a:ext cx="9846733" cy="4351338"/>
          </a:xfrm>
        </p:spPr>
        <p:txBody>
          <a:bodyPr>
            <a:normAutofit/>
          </a:bodyPr>
          <a:lstStyle/>
          <a:p>
            <a:pPr marL="0" indent="0" algn="l" rtl="0">
              <a:lnSpc>
                <a:spcPct val="107000"/>
              </a:lnSpc>
              <a:spcAft>
                <a:spcPts val="800"/>
              </a:spcAft>
              <a:buNone/>
            </a:pPr>
            <a:r>
              <a:rPr lang="en-US" sz="1800" dirty="0" err="1">
                <a:effectLst/>
                <a:latin typeface="Calibri" panose="020F0502020204030204" pitchFamily="34" charset="0"/>
                <a:ea typeface="Calibri" panose="020F0502020204030204" pitchFamily="34" charset="0"/>
                <a:cs typeface="Arial" panose="020B0604020202020204" pitchFamily="34" charset="0"/>
              </a:rPr>
              <a:t>Seit</a:t>
            </a:r>
            <a:r>
              <a:rPr lang="en-US" sz="1800" dirty="0">
                <a:effectLst/>
                <a:latin typeface="Calibri" panose="020F0502020204030204" pitchFamily="34" charset="0"/>
                <a:ea typeface="Calibri" panose="020F0502020204030204" pitchFamily="34" charset="0"/>
                <a:cs typeface="Arial" panose="020B0604020202020204" pitchFamily="34" charset="0"/>
              </a:rPr>
              <a:t> der </a:t>
            </a:r>
            <a:r>
              <a:rPr lang="en-US" sz="1800" dirty="0" err="1">
                <a:effectLst/>
                <a:latin typeface="Calibri" panose="020F0502020204030204" pitchFamily="34" charset="0"/>
                <a:ea typeface="Calibri" panose="020F0502020204030204" pitchFamily="34" charset="0"/>
                <a:cs typeface="Arial" panose="020B0604020202020204" pitchFamily="34" charset="0"/>
              </a:rPr>
              <a:t>Verfassungsrevolution</a:t>
            </a:r>
            <a:r>
              <a:rPr lang="en-US" sz="1800" dirty="0">
                <a:effectLst/>
                <a:latin typeface="Calibri" panose="020F0502020204030204" pitchFamily="34" charset="0"/>
                <a:ea typeface="Calibri" panose="020F0502020204030204" pitchFamily="34" charset="0"/>
                <a:cs typeface="Arial" panose="020B0604020202020204" pitchFamily="34" charset="0"/>
              </a:rPr>
              <a:t> von 1995 des </a:t>
            </a:r>
            <a:r>
              <a:rPr lang="en-US" sz="1800" dirty="0" err="1">
                <a:effectLst/>
                <a:latin typeface="Calibri" panose="020F0502020204030204" pitchFamily="34" charset="0"/>
                <a:ea typeface="Calibri" panose="020F0502020204030204" pitchFamily="34" charset="0"/>
                <a:cs typeface="Arial" panose="020B0604020202020204" pitchFamily="34" charset="0"/>
              </a:rPr>
              <a:t>ehemaligen</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Obersten</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Richters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Aharon</a:t>
            </a:r>
            <a:r>
              <a:rPr lang="en-US" sz="1800" dirty="0">
                <a:effectLst/>
                <a:latin typeface="Calibri" panose="020F0502020204030204" pitchFamily="34" charset="0"/>
                <a:ea typeface="Calibri" panose="020F0502020204030204" pitchFamily="34" charset="0"/>
                <a:cs typeface="Arial" panose="020B0604020202020204" pitchFamily="34" charset="0"/>
              </a:rPr>
              <a:t> Barak</a:t>
            </a:r>
          </a:p>
          <a:p>
            <a:pPr marL="342900" lvl="0" indent="-342900" algn="l" rtl="0">
              <a:lnSpc>
                <a:spcPct val="107000"/>
              </a:lnSpc>
              <a:spcAft>
                <a:spcPts val="800"/>
              </a:spcAft>
              <a:buFont typeface="Symbol" panose="05050102010706020507" pitchFamily="18" charset="2"/>
              <a:buChar char=""/>
            </a:pPr>
            <a:r>
              <a:rPr lang="de-DE" sz="1800" dirty="0">
                <a:latin typeface="Calibri" panose="020F0502020204030204" pitchFamily="34" charset="0"/>
                <a:ea typeface="Calibri" panose="020F0502020204030204" pitchFamily="34" charset="0"/>
                <a:cs typeface="Arial" panose="020B0604020202020204" pitchFamily="34" charset="0"/>
              </a:rPr>
              <a:t>i</a:t>
            </a:r>
            <a:r>
              <a:rPr lang="de-DE" sz="1800" dirty="0">
                <a:effectLst/>
                <a:latin typeface="Calibri" panose="020F0502020204030204" pitchFamily="34" charset="0"/>
                <a:ea typeface="Calibri" panose="020F0502020204030204" pitchFamily="34" charset="0"/>
                <a:cs typeface="Arial" panose="020B0604020202020204" pitchFamily="34" charset="0"/>
              </a:rPr>
              <a:t>st die Gewaltenteilung zwischen den Regierungszweigen in Israel ist unausgewogen, verschwommen und sogar chaotisch geworden - das oberste Gericht hat 22 substanzielle Gesetze aufgehoben (16 davon allein in der letzten Dekade)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Der Gerichtshof hat sich selbst zum Entscheidungsträger in zahlreichen wichtigen Fragen der israelischen Politik gemacht</a:t>
            </a: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Die Judikative (und in ihrem Auftrag und unter ihrem „Schutz“ die Rechtsberater der Regierung) hat sich in einen politischen Akteur verwandelt, der seine Politik aktiv vorantreibt</a:t>
            </a:r>
          </a:p>
          <a:p>
            <a:pPr marL="342900" lvl="0" indent="-342900" algn="l" rtl="0">
              <a:lnSpc>
                <a:spcPct val="107000"/>
              </a:lnSpc>
              <a:spcAft>
                <a:spcPts val="800"/>
              </a:spcAft>
              <a:buFont typeface="Symbol" panose="05050102010706020507" pitchFamily="18" charset="2"/>
              <a:buChar char=""/>
            </a:pPr>
            <a:r>
              <a:rPr lang="en-US" sz="1800" b="1" u="sng" dirty="0">
                <a:effectLst/>
                <a:latin typeface="Calibri" panose="020F0502020204030204" pitchFamily="34" charset="0"/>
                <a:ea typeface="Calibri" panose="020F0502020204030204" pitchFamily="34" charset="0"/>
                <a:cs typeface="Arial" panose="020B0604020202020204" pitchFamily="34" charset="0"/>
              </a:rPr>
              <a:t>Das </a:t>
            </a:r>
            <a:r>
              <a:rPr lang="en-US" sz="1800" b="1" u="sng" dirty="0" err="1">
                <a:effectLst/>
                <a:latin typeface="Calibri" panose="020F0502020204030204" pitchFamily="34" charset="0"/>
                <a:ea typeface="Calibri" panose="020F0502020204030204" pitchFamily="34" charset="0"/>
                <a:cs typeface="Arial" panose="020B0604020202020204" pitchFamily="34" charset="0"/>
              </a:rPr>
              <a:t>Ergebnis</a:t>
            </a:r>
            <a:r>
              <a:rPr lang="en-US" sz="1800" b="1" u="sng"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de-DE" sz="1800" dirty="0">
                <a:effectLst/>
                <a:latin typeface="Calibri" panose="020F0502020204030204" pitchFamily="34" charset="0"/>
                <a:ea typeface="Calibri" panose="020F0502020204030204" pitchFamily="34" charset="0"/>
                <a:cs typeface="Arial" panose="020B0604020202020204" pitchFamily="34" charset="0"/>
              </a:rPr>
              <a:t>15 Richter, die sich selbst auswählen, haben das letzte Wort in allen politischen Fragen haben, wodurch den Bürgern das Recht, ihr eigenes Leben zu beeinflussen, und der Öffentlichkeit die Möglichkeit genommen wird, über das Wesen des Staates Israel zu bestimmen</a:t>
            </a:r>
            <a:endParaRPr lang="he-IL" dirty="0"/>
          </a:p>
        </p:txBody>
      </p:sp>
      <p:pic>
        <p:nvPicPr>
          <p:cNvPr id="5" name="תמונה 4">
            <a:extLst>
              <a:ext uri="{FF2B5EF4-FFF2-40B4-BE49-F238E27FC236}">
                <a16:creationId xmlns:a16="http://schemas.microsoft.com/office/drawing/2014/main" id="{38809634-4BB6-4A14-A491-D4F7A4C8F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474" y="1407202"/>
            <a:ext cx="1127760" cy="1682496"/>
          </a:xfrm>
          <a:prstGeom prst="rect">
            <a:avLst/>
          </a:prstGeom>
        </p:spPr>
      </p:pic>
    </p:spTree>
    <p:extLst>
      <p:ext uri="{BB962C8B-B14F-4D97-AF65-F5344CB8AC3E}">
        <p14:creationId xmlns:p14="http://schemas.microsoft.com/office/powerpoint/2010/main" val="413577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995FC1-FDB5-4204-A56C-996D7623341A}"/>
              </a:ext>
            </a:extLst>
          </p:cNvPr>
          <p:cNvSpPr>
            <a:spLocks noGrp="1"/>
          </p:cNvSpPr>
          <p:nvPr>
            <p:ph type="title"/>
          </p:nvPr>
        </p:nvSpPr>
        <p:spPr>
          <a:xfrm>
            <a:off x="982133" y="126537"/>
            <a:ext cx="10515600" cy="828675"/>
          </a:xfrm>
        </p:spPr>
        <p:txBody>
          <a:bodyPr>
            <a:normAutofit fontScale="90000"/>
          </a:bodyPr>
          <a:lstStyle/>
          <a:p>
            <a:pPr algn="ctr" rtl="0"/>
            <a:r>
              <a:rPr lang="en-US" sz="3000" b="1" dirty="0" err="1">
                <a:latin typeface="+mn-lt"/>
              </a:rPr>
              <a:t>Warum</a:t>
            </a:r>
            <a:r>
              <a:rPr lang="en-US" sz="3000" b="1" dirty="0">
                <a:latin typeface="+mn-lt"/>
              </a:rPr>
              <a:t> </a:t>
            </a:r>
            <a:r>
              <a:rPr lang="en-US" sz="3000" b="1" dirty="0" err="1">
                <a:latin typeface="+mn-lt"/>
              </a:rPr>
              <a:t>ist</a:t>
            </a:r>
            <a:r>
              <a:rPr lang="en-US" sz="3000" b="1" dirty="0">
                <a:latin typeface="+mn-lt"/>
              </a:rPr>
              <a:t> </a:t>
            </a:r>
            <a:r>
              <a:rPr lang="en-US" sz="3000" b="1" dirty="0" err="1">
                <a:latin typeface="+mn-lt"/>
              </a:rPr>
              <a:t>eine</a:t>
            </a:r>
            <a:r>
              <a:rPr lang="en-US" sz="3000" b="1" dirty="0">
                <a:latin typeface="+mn-lt"/>
              </a:rPr>
              <a:t> Reform des </a:t>
            </a:r>
            <a:r>
              <a:rPr lang="en-US" sz="3000" b="1" dirty="0" err="1">
                <a:latin typeface="+mn-lt"/>
              </a:rPr>
              <a:t>israelischen</a:t>
            </a:r>
            <a:r>
              <a:rPr lang="en-US" sz="3000" b="1" dirty="0">
                <a:latin typeface="+mn-lt"/>
              </a:rPr>
              <a:t> </a:t>
            </a:r>
            <a:r>
              <a:rPr lang="en-US" sz="3000" b="1" dirty="0" err="1">
                <a:latin typeface="+mn-lt"/>
              </a:rPr>
              <a:t>Justizsystems</a:t>
            </a:r>
            <a:r>
              <a:rPr lang="en-US" sz="3000" b="1" dirty="0">
                <a:latin typeface="+mn-lt"/>
              </a:rPr>
              <a:t> </a:t>
            </a:r>
            <a:r>
              <a:rPr lang="en-US" sz="3000" b="1" dirty="0" err="1">
                <a:latin typeface="+mn-lt"/>
              </a:rPr>
              <a:t>notwendig</a:t>
            </a:r>
            <a:r>
              <a:rPr lang="en-US" sz="3000" b="1" dirty="0">
                <a:latin typeface="+mn-lt"/>
              </a:rPr>
              <a:t>?</a:t>
            </a:r>
            <a:endParaRPr lang="he-IL" sz="3000" b="1" dirty="0">
              <a:latin typeface="+mn-lt"/>
            </a:endParaRPr>
          </a:p>
        </p:txBody>
      </p:sp>
      <p:pic>
        <p:nvPicPr>
          <p:cNvPr id="5" name="מציין מיקום תוכן 4">
            <a:extLst>
              <a:ext uri="{FF2B5EF4-FFF2-40B4-BE49-F238E27FC236}">
                <a16:creationId xmlns:a16="http://schemas.microsoft.com/office/drawing/2014/main" id="{B09B1A06-75D5-47DE-A88A-52523964C1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5394" y="875453"/>
            <a:ext cx="7033260" cy="5107093"/>
          </a:xfrm>
        </p:spPr>
      </p:pic>
      <p:sp>
        <p:nvSpPr>
          <p:cNvPr id="8" name="תיבת טקסט 7">
            <a:extLst>
              <a:ext uri="{FF2B5EF4-FFF2-40B4-BE49-F238E27FC236}">
                <a16:creationId xmlns:a16="http://schemas.microsoft.com/office/drawing/2014/main" id="{1889A056-EAF8-4EF1-8A72-54D758FBAA1F}"/>
              </a:ext>
            </a:extLst>
          </p:cNvPr>
          <p:cNvSpPr txBox="1"/>
          <p:nvPr/>
        </p:nvSpPr>
        <p:spPr>
          <a:xfrm>
            <a:off x="3649133" y="6156960"/>
            <a:ext cx="10574867" cy="923330"/>
          </a:xfrm>
          <a:prstGeom prst="rect">
            <a:avLst/>
          </a:prstGeom>
          <a:noFill/>
        </p:spPr>
        <p:txBody>
          <a:bodyPr wrap="square">
            <a:spAutoFit/>
          </a:bodyPr>
          <a:lstStyle/>
          <a:p>
            <a:pPr algn="l" rtl="0"/>
            <a:r>
              <a:rPr lang="de-DE" dirty="0"/>
              <a:t>Erklärungsvideo zur Justizreform in Israel auf English:</a:t>
            </a:r>
          </a:p>
          <a:p>
            <a:pPr algn="l" rtl="0"/>
            <a:r>
              <a:rPr lang="de-DE" dirty="0">
                <a:hlinkClick r:id="rId4"/>
              </a:rPr>
              <a:t>https://www.youtube.com/watch?v=cx8lKRWlSKQ&amp;t=66s</a:t>
            </a:r>
            <a:endParaRPr lang="de-DE" dirty="0"/>
          </a:p>
          <a:p>
            <a:pPr algn="l" rtl="0"/>
            <a:endParaRPr lang="de-DE" dirty="0"/>
          </a:p>
        </p:txBody>
      </p:sp>
    </p:spTree>
    <p:extLst>
      <p:ext uri="{BB962C8B-B14F-4D97-AF65-F5344CB8AC3E}">
        <p14:creationId xmlns:p14="http://schemas.microsoft.com/office/powerpoint/2010/main" val="114174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BB7C3F-DAEC-48C4-9186-A6EB7E00567B}"/>
              </a:ext>
            </a:extLst>
          </p:cNvPr>
          <p:cNvSpPr>
            <a:spLocks noGrp="1"/>
          </p:cNvSpPr>
          <p:nvPr>
            <p:ph type="title"/>
          </p:nvPr>
        </p:nvSpPr>
        <p:spPr/>
        <p:txBody>
          <a:bodyPr>
            <a:normAutofit fontScale="90000"/>
          </a:bodyPr>
          <a:lstStyle/>
          <a:p>
            <a:pPr algn="ctr" rtl="0"/>
            <a:br>
              <a:rPr lang="en-US" sz="3300" b="1" dirty="0">
                <a:latin typeface="Calibri" panose="020F0502020204030204" pitchFamily="34" charset="0"/>
                <a:ea typeface="Calibri" panose="020F0502020204030204" pitchFamily="34" charset="0"/>
                <a:cs typeface="Arial" panose="020B0604020202020204" pitchFamily="34" charset="0"/>
              </a:rPr>
            </a:br>
            <a:r>
              <a:rPr lang="en-US" sz="3300" b="1" dirty="0">
                <a:latin typeface="Calibri" panose="020F0502020204030204" pitchFamily="34" charset="0"/>
                <a:ea typeface="Calibri" panose="020F0502020204030204" pitchFamily="34" charset="0"/>
                <a:cs typeface="Arial" panose="020B0604020202020204" pitchFamily="34" charset="0"/>
              </a:rPr>
              <a:t>Wie der </a:t>
            </a:r>
            <a:r>
              <a:rPr lang="en-US" sz="3300" b="1" dirty="0" err="1">
                <a:latin typeface="Calibri" panose="020F0502020204030204" pitchFamily="34" charset="0"/>
                <a:ea typeface="Calibri" panose="020F0502020204030204" pitchFamily="34" charset="0"/>
                <a:cs typeface="Arial" panose="020B0604020202020204" pitchFamily="34" charset="0"/>
              </a:rPr>
              <a:t>j</a:t>
            </a:r>
            <a:r>
              <a:rPr lang="en-US" sz="3300" b="1" dirty="0" err="1">
                <a:effectLst/>
                <a:latin typeface="Calibri" panose="020F0502020204030204" pitchFamily="34" charset="0"/>
                <a:ea typeface="Calibri" panose="020F0502020204030204" pitchFamily="34" charset="0"/>
                <a:cs typeface="Arial" panose="020B0604020202020204" pitchFamily="34" charset="0"/>
              </a:rPr>
              <a:t>uristische</a:t>
            </a:r>
            <a:r>
              <a:rPr lang="en-US" sz="3300" b="1" dirty="0">
                <a:effectLst/>
                <a:latin typeface="Calibri" panose="020F0502020204030204" pitchFamily="34" charset="0"/>
                <a:ea typeface="Calibri" panose="020F0502020204030204" pitchFamily="34" charset="0"/>
                <a:cs typeface="Arial" panose="020B0604020202020204" pitchFamily="34" charset="0"/>
              </a:rPr>
              <a:t> </a:t>
            </a:r>
            <a:r>
              <a:rPr lang="en-US" sz="3300" b="1" dirty="0" err="1">
                <a:effectLst/>
                <a:latin typeface="Calibri" panose="020F0502020204030204" pitchFamily="34" charset="0"/>
                <a:ea typeface="Calibri" panose="020F0502020204030204" pitchFamily="34" charset="0"/>
                <a:cs typeface="Arial" panose="020B0604020202020204" pitchFamily="34" charset="0"/>
              </a:rPr>
              <a:t>Aktivismus</a:t>
            </a:r>
            <a:r>
              <a:rPr lang="en-US" sz="3300" b="1" dirty="0">
                <a:effectLst/>
                <a:latin typeface="Calibri" panose="020F0502020204030204" pitchFamily="34" charset="0"/>
                <a:ea typeface="Calibri" panose="020F0502020204030204" pitchFamily="34" charset="0"/>
                <a:cs typeface="Arial" panose="020B0604020202020204" pitchFamily="34" charset="0"/>
              </a:rPr>
              <a:t> des </a:t>
            </a:r>
            <a:r>
              <a:rPr lang="en-US" sz="3300" b="1" dirty="0" err="1">
                <a:effectLst/>
                <a:latin typeface="Calibri" panose="020F0502020204030204" pitchFamily="34" charset="0"/>
                <a:ea typeface="Calibri" panose="020F0502020204030204" pitchFamily="34" charset="0"/>
                <a:cs typeface="Arial" panose="020B0604020202020204" pitchFamily="34" charset="0"/>
              </a:rPr>
              <a:t>Obersten</a:t>
            </a:r>
            <a:r>
              <a:rPr lang="en-US" sz="3300" b="1" dirty="0">
                <a:effectLst/>
                <a:latin typeface="Calibri" panose="020F0502020204030204" pitchFamily="34" charset="0"/>
                <a:ea typeface="Calibri" panose="020F0502020204030204" pitchFamily="34" charset="0"/>
                <a:cs typeface="Arial" panose="020B0604020202020204" pitchFamily="34" charset="0"/>
              </a:rPr>
              <a:t> </a:t>
            </a:r>
            <a:r>
              <a:rPr lang="en-US" sz="3300" b="1" dirty="0" err="1">
                <a:effectLst/>
                <a:latin typeface="Calibri" panose="020F0502020204030204" pitchFamily="34" charset="0"/>
                <a:ea typeface="Calibri" panose="020F0502020204030204" pitchFamily="34" charset="0"/>
                <a:cs typeface="Arial" panose="020B0604020202020204" pitchFamily="34" charset="0"/>
              </a:rPr>
              <a:t>Gerichtshofes</a:t>
            </a:r>
            <a:r>
              <a:rPr lang="en-US" sz="3300" b="1" dirty="0">
                <a:effectLst/>
                <a:latin typeface="Calibri" panose="020F0502020204030204" pitchFamily="34" charset="0"/>
                <a:ea typeface="Calibri" panose="020F0502020204030204" pitchFamily="34" charset="0"/>
                <a:cs typeface="Arial" panose="020B0604020202020204" pitchFamily="34" charset="0"/>
              </a:rPr>
              <a:t> </a:t>
            </a:r>
            <a:br>
              <a:rPr lang="en-US" sz="3300" b="1" dirty="0">
                <a:effectLst/>
                <a:latin typeface="Calibri" panose="020F0502020204030204" pitchFamily="34" charset="0"/>
                <a:ea typeface="Calibri" panose="020F0502020204030204" pitchFamily="34" charset="0"/>
                <a:cs typeface="Arial" panose="020B0604020202020204" pitchFamily="34" charset="0"/>
              </a:rPr>
            </a:br>
            <a:r>
              <a:rPr lang="en-US" sz="3300" b="1" dirty="0">
                <a:effectLst/>
                <a:latin typeface="Calibri" panose="020F0502020204030204" pitchFamily="34" charset="0"/>
                <a:ea typeface="Calibri" panose="020F0502020204030204" pitchFamily="34" charset="0"/>
                <a:cs typeface="Arial" panose="020B0604020202020204" pitchFamily="34" charset="0"/>
              </a:rPr>
              <a:t>die Knesset und </a:t>
            </a:r>
            <a:r>
              <a:rPr lang="en-US" sz="3300" b="1" dirty="0" err="1">
                <a:effectLst/>
                <a:latin typeface="Calibri" panose="020F0502020204030204" pitchFamily="34" charset="0"/>
                <a:ea typeface="Calibri" panose="020F0502020204030204" pitchFamily="34" charset="0"/>
                <a:cs typeface="Arial" panose="020B0604020202020204" pitchFamily="34" charset="0"/>
              </a:rPr>
              <a:t>ihre</a:t>
            </a:r>
            <a:r>
              <a:rPr lang="en-US" sz="3300" b="1" dirty="0">
                <a:effectLst/>
                <a:latin typeface="Calibri" panose="020F0502020204030204" pitchFamily="34" charset="0"/>
                <a:ea typeface="Calibri" panose="020F0502020204030204" pitchFamily="34" charset="0"/>
                <a:cs typeface="Arial" panose="020B0604020202020204" pitchFamily="34" charset="0"/>
              </a:rPr>
              <a:t> </a:t>
            </a:r>
            <a:r>
              <a:rPr lang="en-US" sz="3300" b="1" dirty="0" err="1">
                <a:effectLst/>
                <a:latin typeface="Calibri" panose="020F0502020204030204" pitchFamily="34" charset="0"/>
                <a:ea typeface="Calibri" panose="020F0502020204030204" pitchFamily="34" charset="0"/>
                <a:cs typeface="Arial" panose="020B0604020202020204" pitchFamily="34" charset="0"/>
              </a:rPr>
              <a:t>Gesetzgebung</a:t>
            </a:r>
            <a:r>
              <a:rPr lang="en-US" sz="3300" b="1" dirty="0">
                <a:effectLst/>
                <a:latin typeface="Calibri" panose="020F0502020204030204" pitchFamily="34" charset="0"/>
                <a:ea typeface="Calibri" panose="020F0502020204030204" pitchFamily="34" charset="0"/>
                <a:cs typeface="Arial" panose="020B0604020202020204" pitchFamily="34" charset="0"/>
              </a:rPr>
              <a:t> </a:t>
            </a:r>
            <a:r>
              <a:rPr lang="en-US" sz="3300" b="1" dirty="0" err="1">
                <a:effectLst/>
                <a:latin typeface="Calibri" panose="020F0502020204030204" pitchFamily="34" charset="0"/>
                <a:ea typeface="Calibri" panose="020F0502020204030204" pitchFamily="34" charset="0"/>
                <a:cs typeface="Arial" panose="020B0604020202020204" pitchFamily="34" charset="0"/>
              </a:rPr>
              <a:t>untergräbt</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3" name="מציין מיקום תוכן 2">
            <a:extLst>
              <a:ext uri="{FF2B5EF4-FFF2-40B4-BE49-F238E27FC236}">
                <a16:creationId xmlns:a16="http://schemas.microsoft.com/office/drawing/2014/main" id="{FDF479C0-DAAB-4D02-AF17-7A5D85C417D4}"/>
              </a:ext>
            </a:extLst>
          </p:cNvPr>
          <p:cNvSpPr>
            <a:spLocks noGrp="1"/>
          </p:cNvSpPr>
          <p:nvPr>
            <p:ph idx="1"/>
          </p:nvPr>
        </p:nvSpPr>
        <p:spPr>
          <a:xfrm>
            <a:off x="1007533" y="1690688"/>
            <a:ext cx="9025467" cy="4943475"/>
          </a:xfrm>
        </p:spPr>
        <p:txBody>
          <a:bodyPr>
            <a:normAutofit fontScale="85000" lnSpcReduction="20000"/>
          </a:bodyPr>
          <a:lstStyle/>
          <a:p>
            <a:pPr marL="342900" lvl="0" indent="-342900" algn="l" rtl="0">
              <a:lnSpc>
                <a:spcPct val="107000"/>
              </a:lnSpc>
              <a:spcAft>
                <a:spcPts val="800"/>
              </a:spcAft>
              <a:buFont typeface="Symbol" panose="05050102010706020507" pitchFamily="18" charset="2"/>
              <a:buChar char=""/>
            </a:pPr>
            <a:r>
              <a:rPr lang="de-DE" sz="1900" b="1" dirty="0">
                <a:latin typeface="Calibri" panose="020F0502020204030204" pitchFamily="34" charset="0"/>
                <a:ea typeface="Calibri" panose="020F0502020204030204" pitchFamily="34" charset="0"/>
                <a:cs typeface="Arial" panose="020B0604020202020204" pitchFamily="34" charset="0"/>
              </a:rPr>
              <a:t>Illegale Einwanderung : </a:t>
            </a:r>
            <a:r>
              <a:rPr lang="de-DE" sz="1900" dirty="0">
                <a:latin typeface="Calibri" panose="020F0502020204030204" pitchFamily="34" charset="0"/>
                <a:ea typeface="Calibri" panose="020F0502020204030204" pitchFamily="34" charset="0"/>
                <a:cs typeface="Arial" panose="020B0604020202020204" pitchFamily="34" charset="0"/>
              </a:rPr>
              <a:t>Der Gerichtshof hob Gesetze auf, welche die illegale Migration nach Israel lösen sollten (das Gesetz zur Verhinderung illegaler Infiltration wurde dreimal aufgehoben - 2013, 2014, 2015)</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en-US" sz="1900" b="1" dirty="0" err="1">
                <a:effectLst/>
                <a:latin typeface="Calibri" panose="020F0502020204030204" pitchFamily="34" charset="0"/>
                <a:ea typeface="Calibri" panose="020F0502020204030204" pitchFamily="34" charset="0"/>
                <a:cs typeface="Arial" panose="020B0604020202020204" pitchFamily="34" charset="0"/>
              </a:rPr>
              <a:t>Zionismus</a:t>
            </a:r>
            <a:r>
              <a:rPr lang="en-US" sz="1900" b="1" dirty="0">
                <a:effectLst/>
                <a:latin typeface="Calibri" panose="020F0502020204030204" pitchFamily="34" charset="0"/>
                <a:ea typeface="Calibri" panose="020F0502020204030204" pitchFamily="34" charset="0"/>
                <a:cs typeface="Arial" panose="020B0604020202020204" pitchFamily="34" charset="0"/>
              </a:rPr>
              <a:t> und </a:t>
            </a:r>
            <a:r>
              <a:rPr lang="en-US" sz="1900" b="1" dirty="0" err="1">
                <a:effectLst/>
                <a:latin typeface="Calibri" panose="020F0502020204030204" pitchFamily="34" charset="0"/>
                <a:ea typeface="Calibri" panose="020F0502020204030204" pitchFamily="34" charset="0"/>
                <a:cs typeface="Arial" panose="020B0604020202020204" pitchFamily="34" charset="0"/>
              </a:rPr>
              <a:t>nationale</a:t>
            </a:r>
            <a:r>
              <a:rPr lang="en-US" sz="1900" b="1" dirty="0">
                <a:effectLst/>
                <a:latin typeface="Calibri" panose="020F0502020204030204" pitchFamily="34" charset="0"/>
                <a:ea typeface="Calibri" panose="020F0502020204030204" pitchFamily="34" charset="0"/>
                <a:cs typeface="Arial" panose="020B0604020202020204" pitchFamily="34" charset="0"/>
              </a:rPr>
              <a:t> </a:t>
            </a:r>
            <a:r>
              <a:rPr lang="en-US" sz="1900" b="1" dirty="0" err="1">
                <a:effectLst/>
                <a:latin typeface="Calibri" panose="020F0502020204030204" pitchFamily="34" charset="0"/>
                <a:ea typeface="Calibri" panose="020F0502020204030204" pitchFamily="34" charset="0"/>
                <a:cs typeface="Arial" panose="020B0604020202020204" pitchFamily="34" charset="0"/>
              </a:rPr>
              <a:t>Sicherheit</a:t>
            </a:r>
            <a:r>
              <a:rPr lang="en-US" sz="1900" b="1" dirty="0">
                <a:effectLst/>
                <a:latin typeface="Calibri" panose="020F0502020204030204" pitchFamily="34" charset="0"/>
                <a:ea typeface="Calibri" panose="020F0502020204030204" pitchFamily="34" charset="0"/>
                <a:cs typeface="Arial" panose="020B0604020202020204" pitchFamily="34" charset="0"/>
              </a:rPr>
              <a:t>: </a:t>
            </a:r>
            <a:r>
              <a:rPr lang="de-DE" sz="1900" dirty="0">
                <a:effectLst/>
                <a:latin typeface="Calibri" panose="020F0502020204030204" pitchFamily="34" charset="0"/>
                <a:ea typeface="Calibri" panose="020F0502020204030204" pitchFamily="34" charset="0"/>
                <a:cs typeface="Arial" panose="020B0604020202020204" pitchFamily="34" charset="0"/>
              </a:rPr>
              <a:t>Das Gericht ließ antizionistische und den Terror verherrlichende Parteien zur Wahl zu, und ignorierte damit eine rechtsverbindliche Entscheidung des Wahlkomitees</a:t>
            </a:r>
            <a:endParaRPr lang="en-US" sz="19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en-US" sz="1900" b="1" dirty="0" err="1">
                <a:latin typeface="Calibri" panose="020F0502020204030204" pitchFamily="34" charset="0"/>
                <a:ea typeface="Calibri" panose="020F0502020204030204" pitchFamily="34" charset="0"/>
                <a:cs typeface="Arial" panose="020B0604020202020204" pitchFamily="34" charset="0"/>
              </a:rPr>
              <a:t>Terrorbekämpfung</a:t>
            </a:r>
            <a:r>
              <a:rPr lang="en-US" sz="1900" b="1" dirty="0">
                <a:effectLst/>
                <a:latin typeface="Calibri" panose="020F0502020204030204" pitchFamily="34" charset="0"/>
                <a:ea typeface="Calibri" panose="020F0502020204030204" pitchFamily="34" charset="0"/>
                <a:cs typeface="Arial" panose="020B0604020202020204" pitchFamily="34" charset="0"/>
              </a:rPr>
              <a:t>:</a:t>
            </a:r>
            <a:r>
              <a:rPr lang="en-US" sz="1900" dirty="0">
                <a:effectLst/>
                <a:latin typeface="Calibri" panose="020F0502020204030204" pitchFamily="34" charset="0"/>
                <a:ea typeface="Calibri" panose="020F0502020204030204" pitchFamily="34" charset="0"/>
                <a:cs typeface="Arial" panose="020B0604020202020204" pitchFamily="34" charset="0"/>
              </a:rPr>
              <a:t> Der </a:t>
            </a:r>
            <a:r>
              <a:rPr lang="en-US" sz="1900" dirty="0" err="1">
                <a:effectLst/>
                <a:latin typeface="Calibri" panose="020F0502020204030204" pitchFamily="34" charset="0"/>
                <a:ea typeface="Calibri" panose="020F0502020204030204" pitchFamily="34" charset="0"/>
                <a:cs typeface="Arial" panose="020B0604020202020204" pitchFamily="34" charset="0"/>
              </a:rPr>
              <a:t>Oberste</a:t>
            </a:r>
            <a:r>
              <a:rPr lang="en-US" sz="1900" dirty="0">
                <a:effectLst/>
                <a:latin typeface="Calibri" panose="020F0502020204030204" pitchFamily="34" charset="0"/>
                <a:ea typeface="Calibri" panose="020F0502020204030204" pitchFamily="34" charset="0"/>
                <a:cs typeface="Arial" panose="020B0604020202020204" pitchFamily="34" charset="0"/>
              </a:rPr>
              <a:t> </a:t>
            </a:r>
            <a:r>
              <a:rPr lang="en-US" sz="1900" dirty="0" err="1">
                <a:effectLst/>
                <a:latin typeface="Calibri" panose="020F0502020204030204" pitchFamily="34" charset="0"/>
                <a:ea typeface="Calibri" panose="020F0502020204030204" pitchFamily="34" charset="0"/>
                <a:cs typeface="Arial" panose="020B0604020202020204" pitchFamily="34" charset="0"/>
              </a:rPr>
              <a:t>Gerichtshof</a:t>
            </a:r>
            <a:r>
              <a:rPr lang="en-US" sz="1900" dirty="0">
                <a:effectLst/>
                <a:latin typeface="Calibri" panose="020F0502020204030204" pitchFamily="34" charset="0"/>
                <a:ea typeface="Calibri" panose="020F0502020204030204" pitchFamily="34" charset="0"/>
                <a:cs typeface="Arial" panose="020B0604020202020204" pitchFamily="34" charset="0"/>
              </a:rPr>
              <a:t> </a:t>
            </a:r>
            <a:r>
              <a:rPr lang="en-US" sz="1900" dirty="0" err="1">
                <a:effectLst/>
                <a:latin typeface="Calibri" panose="020F0502020204030204" pitchFamily="34" charset="0"/>
                <a:ea typeface="Calibri" panose="020F0502020204030204" pitchFamily="34" charset="0"/>
                <a:cs typeface="Arial" panose="020B0604020202020204" pitchFamily="34" charset="0"/>
              </a:rPr>
              <a:t>verbot</a:t>
            </a:r>
            <a:r>
              <a:rPr lang="en-US" sz="1900" dirty="0">
                <a:effectLst/>
                <a:latin typeface="Calibri" panose="020F0502020204030204" pitchFamily="34" charset="0"/>
                <a:ea typeface="Calibri" panose="020F0502020204030204" pitchFamily="34" charset="0"/>
                <a:cs typeface="Arial" panose="020B0604020202020204" pitchFamily="34" charset="0"/>
              </a:rPr>
              <a:t> diverse </a:t>
            </a:r>
            <a:r>
              <a:rPr lang="en-US" sz="1900" dirty="0" err="1">
                <a:effectLst/>
                <a:latin typeface="Calibri" panose="020F0502020204030204" pitchFamily="34" charset="0"/>
                <a:ea typeface="Calibri" panose="020F0502020204030204" pitchFamily="34" charset="0"/>
                <a:cs typeface="Arial" panose="020B0604020202020204" pitchFamily="34" charset="0"/>
              </a:rPr>
              <a:t>wirksame</a:t>
            </a:r>
            <a:r>
              <a:rPr lang="en-US" sz="1900" dirty="0">
                <a:effectLst/>
                <a:latin typeface="Calibri" panose="020F0502020204030204" pitchFamily="34" charset="0"/>
                <a:ea typeface="Calibri" panose="020F0502020204030204" pitchFamily="34" charset="0"/>
                <a:cs typeface="Arial" panose="020B0604020202020204" pitchFamily="34" charset="0"/>
              </a:rPr>
              <a:t> </a:t>
            </a:r>
            <a:r>
              <a:rPr lang="en-US" sz="1900" dirty="0" err="1">
                <a:effectLst/>
                <a:latin typeface="Calibri" panose="020F0502020204030204" pitchFamily="34" charset="0"/>
                <a:ea typeface="Calibri" panose="020F0502020204030204" pitchFamily="34" charset="0"/>
                <a:cs typeface="Arial" panose="020B0604020202020204" pitchFamily="34" charset="0"/>
              </a:rPr>
              <a:t>Methoden</a:t>
            </a:r>
            <a:r>
              <a:rPr lang="en-US" sz="1900" dirty="0">
                <a:effectLst/>
                <a:latin typeface="Calibri" panose="020F0502020204030204" pitchFamily="34" charset="0"/>
                <a:ea typeface="Calibri" panose="020F0502020204030204" pitchFamily="34" charset="0"/>
                <a:cs typeface="Arial" panose="020B0604020202020204" pitchFamily="34" charset="0"/>
              </a:rPr>
              <a:t> </a:t>
            </a:r>
            <a:r>
              <a:rPr lang="en-US" sz="1900" dirty="0" err="1">
                <a:effectLst/>
                <a:latin typeface="Calibri" panose="020F0502020204030204" pitchFamily="34" charset="0"/>
                <a:ea typeface="Calibri" panose="020F0502020204030204" pitchFamily="34" charset="0"/>
                <a:cs typeface="Arial" panose="020B0604020202020204" pitchFamily="34" charset="0"/>
              </a:rPr>
              <a:t>zur</a:t>
            </a:r>
            <a:r>
              <a:rPr lang="en-US" sz="1900" dirty="0">
                <a:effectLst/>
                <a:latin typeface="Calibri" panose="020F0502020204030204" pitchFamily="34" charset="0"/>
                <a:ea typeface="Calibri" panose="020F0502020204030204" pitchFamily="34" charset="0"/>
                <a:cs typeface="Arial" panose="020B0604020202020204" pitchFamily="34" charset="0"/>
              </a:rPr>
              <a:t> </a:t>
            </a:r>
            <a:r>
              <a:rPr lang="en-US" sz="1900" dirty="0" err="1">
                <a:effectLst/>
                <a:latin typeface="Calibri" panose="020F0502020204030204" pitchFamily="34" charset="0"/>
                <a:ea typeface="Calibri" panose="020F0502020204030204" pitchFamily="34" charset="0"/>
                <a:cs typeface="Arial" panose="020B0604020202020204" pitchFamily="34" charset="0"/>
              </a:rPr>
              <a:t>Bekämpfung</a:t>
            </a:r>
            <a:r>
              <a:rPr lang="en-US" sz="1900" dirty="0">
                <a:effectLst/>
                <a:latin typeface="Calibri" panose="020F0502020204030204" pitchFamily="34" charset="0"/>
                <a:ea typeface="Calibri" panose="020F0502020204030204" pitchFamily="34" charset="0"/>
                <a:cs typeface="Arial" panose="020B0604020202020204" pitchFamily="34" charset="0"/>
              </a:rPr>
              <a:t> des </a:t>
            </a:r>
            <a:r>
              <a:rPr lang="en-US" sz="1900" dirty="0" err="1">
                <a:effectLst/>
                <a:latin typeface="Calibri" panose="020F0502020204030204" pitchFamily="34" charset="0"/>
                <a:ea typeface="Calibri" panose="020F0502020204030204" pitchFamily="34" charset="0"/>
                <a:cs typeface="Arial" panose="020B0604020202020204" pitchFamily="34" charset="0"/>
              </a:rPr>
              <a:t>Terrorismus</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de-DE" sz="1900" dirty="0">
                <a:effectLst/>
                <a:latin typeface="Calibri" panose="020F0502020204030204" pitchFamily="34" charset="0"/>
                <a:ea typeface="Calibri" panose="020F0502020204030204" pitchFamily="34" charset="0"/>
                <a:cs typeface="Arial" panose="020B0604020202020204" pitchFamily="34" charset="0"/>
              </a:rPr>
              <a:t>Verpflichtung des Staates zur Zahlung von </a:t>
            </a:r>
            <a:r>
              <a:rPr lang="de-DE" sz="1900" b="1" dirty="0">
                <a:effectLst/>
                <a:latin typeface="Calibri" panose="020F0502020204030204" pitchFamily="34" charset="0"/>
                <a:ea typeface="Calibri" panose="020F0502020204030204" pitchFamily="34" charset="0"/>
                <a:cs typeface="Arial" panose="020B0604020202020204" pitchFamily="34" charset="0"/>
              </a:rPr>
              <a:t>Sozialleistungen</a:t>
            </a:r>
            <a:r>
              <a:rPr lang="de-DE" sz="1900" dirty="0">
                <a:effectLst/>
                <a:latin typeface="Calibri" panose="020F0502020204030204" pitchFamily="34" charset="0"/>
                <a:ea typeface="Calibri" panose="020F0502020204030204" pitchFamily="34" charset="0"/>
                <a:cs typeface="Arial" panose="020B0604020202020204" pitchFamily="34" charset="0"/>
              </a:rPr>
              <a:t> an die </a:t>
            </a:r>
            <a:r>
              <a:rPr lang="de-DE" sz="1900" b="1" dirty="0">
                <a:effectLst/>
                <a:latin typeface="Calibri" panose="020F0502020204030204" pitchFamily="34" charset="0"/>
                <a:ea typeface="Calibri" panose="020F0502020204030204" pitchFamily="34" charset="0"/>
                <a:cs typeface="Arial" panose="020B0604020202020204" pitchFamily="34" charset="0"/>
              </a:rPr>
              <a:t>Eltern von Terroristen</a:t>
            </a:r>
          </a:p>
          <a:p>
            <a:pPr algn="l" rtl="0">
              <a:lnSpc>
                <a:spcPct val="107000"/>
              </a:lnSpc>
              <a:spcAft>
                <a:spcPts val="800"/>
              </a:spcAft>
            </a:pPr>
            <a:r>
              <a:rPr lang="en-US" sz="1900" b="1" dirty="0" err="1">
                <a:effectLst/>
                <a:latin typeface="Calibri" panose="020F0502020204030204" pitchFamily="34" charset="0"/>
                <a:ea typeface="Calibri" panose="020F0502020204030204" pitchFamily="34" charset="0"/>
                <a:cs typeface="Arial" panose="020B0604020202020204" pitchFamily="34" charset="0"/>
              </a:rPr>
              <a:t>Verbot</a:t>
            </a:r>
            <a:r>
              <a:rPr lang="en-US" sz="1900" b="1" dirty="0">
                <a:effectLst/>
                <a:latin typeface="Calibri" panose="020F0502020204030204" pitchFamily="34" charset="0"/>
                <a:ea typeface="Calibri" panose="020F0502020204030204" pitchFamily="34" charset="0"/>
                <a:cs typeface="Arial" panose="020B0604020202020204" pitchFamily="34" charset="0"/>
              </a:rPr>
              <a:t> die </a:t>
            </a:r>
            <a:r>
              <a:rPr lang="en-US" sz="1900" b="1" dirty="0" err="1">
                <a:effectLst/>
                <a:latin typeface="Calibri" panose="020F0502020204030204" pitchFamily="34" charset="0"/>
                <a:ea typeface="Calibri" panose="020F0502020204030204" pitchFamily="34" charset="0"/>
                <a:cs typeface="Arial" panose="020B0604020202020204" pitchFamily="34" charset="0"/>
              </a:rPr>
              <a:t>Einstellung</a:t>
            </a:r>
            <a:r>
              <a:rPr lang="en-US" sz="1900" b="1" dirty="0">
                <a:effectLst/>
                <a:latin typeface="Calibri" panose="020F0502020204030204" pitchFamily="34" charset="0"/>
                <a:ea typeface="Calibri" panose="020F0502020204030204" pitchFamily="34" charset="0"/>
                <a:cs typeface="Arial" panose="020B0604020202020204" pitchFamily="34" charset="0"/>
              </a:rPr>
              <a:t> </a:t>
            </a:r>
            <a:r>
              <a:rPr lang="en-US" sz="1900" dirty="0">
                <a:effectLst/>
                <a:latin typeface="Calibri" panose="020F0502020204030204" pitchFamily="34" charset="0"/>
                <a:ea typeface="Calibri" panose="020F0502020204030204" pitchFamily="34" charset="0"/>
                <a:cs typeface="Arial" panose="020B0604020202020204" pitchFamily="34" charset="0"/>
              </a:rPr>
              <a:t>von </a:t>
            </a:r>
            <a:r>
              <a:rPr lang="en-US" sz="1900" dirty="0" err="1">
                <a:effectLst/>
                <a:latin typeface="Calibri" panose="020F0502020204030204" pitchFamily="34" charset="0"/>
                <a:ea typeface="Calibri" panose="020F0502020204030204" pitchFamily="34" charset="0"/>
                <a:cs typeface="Arial" panose="020B0604020202020204" pitchFamily="34" charset="0"/>
              </a:rPr>
              <a:t>Sozialleistungen</a:t>
            </a:r>
            <a:r>
              <a:rPr lang="en-US" sz="1900" dirty="0">
                <a:effectLst/>
                <a:latin typeface="Calibri" panose="020F0502020204030204" pitchFamily="34" charset="0"/>
                <a:ea typeface="Calibri" panose="020F0502020204030204" pitchFamily="34" charset="0"/>
                <a:cs typeface="Arial" panose="020B0604020202020204" pitchFamily="34" charset="0"/>
              </a:rPr>
              <a:t> an die </a:t>
            </a:r>
            <a:r>
              <a:rPr lang="en-US" sz="1900" b="1" dirty="0" err="1">
                <a:effectLst/>
                <a:latin typeface="Calibri" panose="020F0502020204030204" pitchFamily="34" charset="0"/>
                <a:ea typeface="Calibri" panose="020F0502020204030204" pitchFamily="34" charset="0"/>
                <a:cs typeface="Arial" panose="020B0604020202020204" pitchFamily="34" charset="0"/>
              </a:rPr>
              <a:t>Terroristen</a:t>
            </a:r>
            <a:r>
              <a:rPr lang="en-US" sz="1900" b="1" dirty="0">
                <a:effectLst/>
                <a:latin typeface="Calibri" panose="020F0502020204030204" pitchFamily="34" charset="0"/>
                <a:ea typeface="Calibri" panose="020F0502020204030204" pitchFamily="34" charset="0"/>
                <a:cs typeface="Arial" panose="020B0604020202020204" pitchFamily="34" charset="0"/>
              </a:rPr>
              <a:t> </a:t>
            </a:r>
            <a:r>
              <a:rPr lang="en-US" sz="1900" b="1" dirty="0" err="1">
                <a:effectLst/>
                <a:latin typeface="Calibri" panose="020F0502020204030204" pitchFamily="34" charset="0"/>
                <a:ea typeface="Calibri" panose="020F0502020204030204" pitchFamily="34" charset="0"/>
                <a:cs typeface="Arial" panose="020B0604020202020204" pitchFamily="34" charset="0"/>
              </a:rPr>
              <a:t>selbst</a:t>
            </a:r>
            <a:endParaRPr lang="en-US" sz="1900" b="1"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900" dirty="0" err="1">
                <a:effectLst/>
                <a:latin typeface="Calibri" panose="020F0502020204030204" pitchFamily="34" charset="0"/>
                <a:ea typeface="Calibri" panose="020F0502020204030204" pitchFamily="34" charset="0"/>
                <a:cs typeface="Arial" panose="020B0604020202020204" pitchFamily="34" charset="0"/>
              </a:rPr>
              <a:t>Verfügte</a:t>
            </a:r>
            <a:r>
              <a:rPr lang="en-US" sz="1900" dirty="0">
                <a:effectLst/>
                <a:latin typeface="Calibri" panose="020F0502020204030204" pitchFamily="34" charset="0"/>
                <a:ea typeface="Calibri" panose="020F0502020204030204" pitchFamily="34" charset="0"/>
                <a:cs typeface="Arial" panose="020B0604020202020204" pitchFamily="34" charset="0"/>
              </a:rPr>
              <a:t>, </a:t>
            </a:r>
            <a:r>
              <a:rPr lang="en-US" sz="1900" dirty="0" err="1">
                <a:effectLst/>
                <a:latin typeface="Calibri" panose="020F0502020204030204" pitchFamily="34" charset="0"/>
                <a:ea typeface="Calibri" panose="020F0502020204030204" pitchFamily="34" charset="0"/>
                <a:cs typeface="Arial" panose="020B0604020202020204" pitchFamily="34" charset="0"/>
              </a:rPr>
              <a:t>dass</a:t>
            </a:r>
            <a:r>
              <a:rPr lang="en-US" sz="1900" dirty="0">
                <a:effectLst/>
                <a:latin typeface="Calibri" panose="020F0502020204030204" pitchFamily="34" charset="0"/>
                <a:ea typeface="Calibri" panose="020F0502020204030204" pitchFamily="34" charset="0"/>
                <a:cs typeface="Arial" panose="020B0604020202020204" pitchFamily="34" charset="0"/>
              </a:rPr>
              <a:t> </a:t>
            </a:r>
            <a:r>
              <a:rPr lang="en-US" sz="1900" b="1" dirty="0" err="1">
                <a:effectLst/>
                <a:latin typeface="Calibri" panose="020F0502020204030204" pitchFamily="34" charset="0"/>
                <a:ea typeface="Calibri" panose="020F0502020204030204" pitchFamily="34" charset="0"/>
                <a:cs typeface="Arial" panose="020B0604020202020204" pitchFamily="34" charset="0"/>
              </a:rPr>
              <a:t>Terroristen</a:t>
            </a:r>
            <a:r>
              <a:rPr lang="en-US" sz="1900" b="1" dirty="0">
                <a:effectLst/>
                <a:latin typeface="Calibri" panose="020F0502020204030204" pitchFamily="34" charset="0"/>
                <a:ea typeface="Calibri" panose="020F0502020204030204" pitchFamily="34" charset="0"/>
                <a:cs typeface="Arial" panose="020B0604020202020204" pitchFamily="34" charset="0"/>
              </a:rPr>
              <a:t> </a:t>
            </a:r>
            <a:r>
              <a:rPr lang="en-US" sz="1900" b="1" dirty="0" err="1">
                <a:latin typeface="Calibri" panose="020F0502020204030204" pitchFamily="34" charset="0"/>
                <a:ea typeface="Calibri" panose="020F0502020204030204" pitchFamily="34" charset="0"/>
                <a:cs typeface="Arial" panose="020B0604020202020204" pitchFamily="34" charset="0"/>
              </a:rPr>
              <a:t>wie</a:t>
            </a:r>
            <a:r>
              <a:rPr lang="en-US" sz="1900" b="1" dirty="0">
                <a:latin typeface="Calibri" panose="020F0502020204030204" pitchFamily="34" charset="0"/>
                <a:ea typeface="Calibri" panose="020F0502020204030204" pitchFamily="34" charset="0"/>
                <a:cs typeface="Arial" panose="020B0604020202020204" pitchFamily="34" charset="0"/>
              </a:rPr>
              <a:t> </a:t>
            </a:r>
            <a:r>
              <a:rPr lang="en-US" sz="1900" b="1" dirty="0" err="1">
                <a:latin typeface="Calibri" panose="020F0502020204030204" pitchFamily="34" charset="0"/>
                <a:ea typeface="Calibri" panose="020F0502020204030204" pitchFamily="34" charset="0"/>
                <a:cs typeface="Arial" panose="020B0604020202020204" pitchFamily="34" charset="0"/>
              </a:rPr>
              <a:t>Zivilisten</a:t>
            </a:r>
            <a:r>
              <a:rPr lang="en-US" sz="1900" b="1" dirty="0">
                <a:latin typeface="Calibri" panose="020F0502020204030204" pitchFamily="34" charset="0"/>
                <a:ea typeface="Calibri" panose="020F0502020204030204" pitchFamily="34" charset="0"/>
                <a:cs typeface="Arial" panose="020B0604020202020204" pitchFamily="34" charset="0"/>
              </a:rPr>
              <a:t> </a:t>
            </a:r>
            <a:r>
              <a:rPr lang="en-US" sz="1900" dirty="0" err="1">
                <a:latin typeface="Calibri" panose="020F0502020204030204" pitchFamily="34" charset="0"/>
                <a:ea typeface="Calibri" panose="020F0502020204030204" pitchFamily="34" charset="0"/>
                <a:cs typeface="Arial" panose="020B0604020202020204" pitchFamily="34" charset="0"/>
              </a:rPr>
              <a:t>behandelt</a:t>
            </a:r>
            <a:r>
              <a:rPr lang="en-US" sz="1900" dirty="0">
                <a:latin typeface="Calibri" panose="020F0502020204030204" pitchFamily="34" charset="0"/>
                <a:ea typeface="Calibri" panose="020F0502020204030204" pitchFamily="34" charset="0"/>
                <a:cs typeface="Arial" panose="020B0604020202020204" pitchFamily="34" charset="0"/>
              </a:rPr>
              <a:t> warden </a:t>
            </a:r>
            <a:r>
              <a:rPr lang="en-US" sz="1900" dirty="0" err="1">
                <a:latin typeface="Calibri" panose="020F0502020204030204" pitchFamily="34" charset="0"/>
                <a:ea typeface="Calibri" panose="020F0502020204030204" pitchFamily="34" charset="0"/>
                <a:cs typeface="Arial" panose="020B0604020202020204" pitchFamily="34" charset="0"/>
              </a:rPr>
              <a:t>mussten</a:t>
            </a:r>
            <a:endParaRPr lang="en-US" sz="19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de-DE" sz="1900" dirty="0">
                <a:effectLst/>
                <a:latin typeface="Calibri" panose="020F0502020204030204" pitchFamily="34" charset="0"/>
                <a:ea typeface="Calibri" panose="020F0502020204030204" pitchFamily="34" charset="0"/>
                <a:cs typeface="Arial" panose="020B0604020202020204" pitchFamily="34" charset="0"/>
              </a:rPr>
              <a:t>Das Gericht erschwerte den Sicherheitskräften die Durchführung von Hauszerstörungen bei Terroristen in Judäa und Samaria</a:t>
            </a:r>
          </a:p>
          <a:p>
            <a:pPr algn="l" rtl="0">
              <a:lnSpc>
                <a:spcPct val="107000"/>
              </a:lnSpc>
              <a:spcAft>
                <a:spcPts val="800"/>
              </a:spcAft>
            </a:pPr>
            <a:r>
              <a:rPr lang="de-DE" sz="1800" b="1" u="sng" dirty="0">
                <a:effectLst/>
                <a:latin typeface="Calibri" panose="020F0502020204030204" pitchFamily="34" charset="0"/>
                <a:ea typeface="Calibri" panose="020F0502020204030204" pitchFamily="34" charset="0"/>
                <a:cs typeface="Arial" panose="020B0604020202020204" pitchFamily="34" charset="0"/>
              </a:rPr>
              <a:t>Mit den Worten des ehemaligen Richters am Obersten Gerichtshof </a:t>
            </a:r>
            <a:r>
              <a:rPr lang="de-DE" sz="1800" b="1" u="sng" dirty="0" err="1">
                <a:effectLst/>
                <a:latin typeface="Calibri" panose="020F0502020204030204" pitchFamily="34" charset="0"/>
                <a:ea typeface="Calibri" panose="020F0502020204030204" pitchFamily="34" charset="0"/>
                <a:cs typeface="Arial" panose="020B0604020202020204" pitchFamily="34" charset="0"/>
              </a:rPr>
              <a:t>Mishael</a:t>
            </a:r>
            <a:r>
              <a:rPr lang="de-DE" sz="1800" b="1" u="sng" dirty="0">
                <a:effectLst/>
                <a:latin typeface="Calibri" panose="020F0502020204030204" pitchFamily="34" charset="0"/>
                <a:ea typeface="Calibri" panose="020F0502020204030204" pitchFamily="34" charset="0"/>
                <a:cs typeface="Arial" panose="020B0604020202020204" pitchFamily="34" charset="0"/>
              </a:rPr>
              <a:t> </a:t>
            </a:r>
            <a:r>
              <a:rPr lang="de-DE" sz="1800" b="1" u="sng" dirty="0" err="1">
                <a:effectLst/>
                <a:latin typeface="Calibri" panose="020F0502020204030204" pitchFamily="34" charset="0"/>
                <a:ea typeface="Calibri" panose="020F0502020204030204" pitchFamily="34" charset="0"/>
                <a:cs typeface="Arial" panose="020B0604020202020204" pitchFamily="34" charset="0"/>
              </a:rPr>
              <a:t>Cheshin</a:t>
            </a:r>
            <a:r>
              <a:rPr lang="de-DE" sz="1800" b="1" u="sng" dirty="0">
                <a:effectLst/>
                <a:latin typeface="Calibri" panose="020F0502020204030204" pitchFamily="34" charset="0"/>
                <a:ea typeface="Calibri" panose="020F0502020204030204" pitchFamily="34" charset="0"/>
                <a:cs typeface="Arial" panose="020B0604020202020204" pitchFamily="34" charset="0"/>
              </a:rPr>
              <a:t> (1992-2006):</a:t>
            </a:r>
            <a:r>
              <a:rPr lang="de-DE" sz="1800" b="1" dirty="0">
                <a:effectLst/>
                <a:latin typeface="Calibri" panose="020F0502020204030204" pitchFamily="34" charset="0"/>
                <a:ea typeface="Calibri" panose="020F0502020204030204" pitchFamily="34" charset="0"/>
                <a:cs typeface="Arial" panose="020B0604020202020204" pitchFamily="34" charset="0"/>
              </a:rPr>
              <a:t> </a:t>
            </a:r>
            <a:r>
              <a:rPr lang="de-DE" sz="1800" dirty="0">
                <a:effectLst/>
                <a:latin typeface="Calibri" panose="020F0502020204030204" pitchFamily="34" charset="0"/>
                <a:ea typeface="Calibri" panose="020F0502020204030204" pitchFamily="34" charset="0"/>
                <a:cs typeface="Arial" panose="020B0604020202020204" pitchFamily="34" charset="0"/>
              </a:rPr>
              <a:t>„Der Oberste Richter, Aharon Barak, ist bereit, dass 30-50 weitere Menschen in die Luft gejagt werden, solange die Menschenrechte gewahrt bleiben."</a:t>
            </a:r>
            <a:endParaRPr lang="he-IL" dirty="0"/>
          </a:p>
        </p:txBody>
      </p:sp>
      <p:pic>
        <p:nvPicPr>
          <p:cNvPr id="7" name="תמונה 6">
            <a:extLst>
              <a:ext uri="{FF2B5EF4-FFF2-40B4-BE49-F238E27FC236}">
                <a16:creationId xmlns:a16="http://schemas.microsoft.com/office/drawing/2014/main" id="{234CD5F2-B512-4B86-BA51-82135C02D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999" y="5393266"/>
            <a:ext cx="2023533" cy="1325563"/>
          </a:xfrm>
          <a:prstGeom prst="rect">
            <a:avLst/>
          </a:prstGeom>
        </p:spPr>
      </p:pic>
    </p:spTree>
    <p:extLst>
      <p:ext uri="{BB962C8B-B14F-4D97-AF65-F5344CB8AC3E}">
        <p14:creationId xmlns:p14="http://schemas.microsoft.com/office/powerpoint/2010/main" val="262030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05AAA9F-8188-400C-9CB7-F789532F7370}"/>
              </a:ext>
            </a:extLst>
          </p:cNvPr>
          <p:cNvSpPr>
            <a:spLocks noGrp="1"/>
          </p:cNvSpPr>
          <p:nvPr>
            <p:ph type="title"/>
          </p:nvPr>
        </p:nvSpPr>
        <p:spPr/>
        <p:txBody>
          <a:bodyPr>
            <a:noAutofit/>
          </a:bodyPr>
          <a:lstStyle/>
          <a:p>
            <a:pPr marL="228600" marR="0" lvl="0" indent="-228600" algn="ctr" defTabSz="914400" rtl="0" eaLnBrk="1" fontAlgn="auto" latinLnBrk="0" hangingPunct="1">
              <a:lnSpc>
                <a:spcPct val="107000"/>
              </a:lnSpc>
              <a:spcBef>
                <a:spcPts val="1000"/>
              </a:spcBef>
              <a:spcAft>
                <a:spcPts val="800"/>
              </a:spcAft>
              <a:tabLst/>
              <a:defRPr/>
            </a:pPr>
            <a:br>
              <a:rPr lang="en-US" sz="3200" b="1" dirty="0">
                <a:latin typeface="Calibri" panose="020F0502020204030204" pitchFamily="34" charset="0"/>
                <a:ea typeface="Calibri" panose="020F0502020204030204" pitchFamily="34" charset="0"/>
                <a:cs typeface="Arial" panose="020B0604020202020204" pitchFamily="34" charset="0"/>
              </a:rPr>
            </a:br>
            <a:r>
              <a:rPr lang="en-US" sz="3200" b="1" dirty="0">
                <a:latin typeface="Calibri" panose="020F0502020204030204" pitchFamily="34" charset="0"/>
                <a:ea typeface="Calibri" panose="020F0502020204030204" pitchFamily="34" charset="0"/>
                <a:cs typeface="Arial" panose="020B0604020202020204" pitchFamily="34" charset="0"/>
              </a:rPr>
              <a:t>Wie der </a:t>
            </a:r>
            <a:r>
              <a:rPr lang="en-US" sz="3200" b="1" dirty="0" err="1">
                <a:latin typeface="Calibri" panose="020F0502020204030204" pitchFamily="34" charset="0"/>
                <a:ea typeface="Calibri" panose="020F0502020204030204" pitchFamily="34" charset="0"/>
                <a:cs typeface="Arial" panose="020B0604020202020204" pitchFamily="34" charset="0"/>
              </a:rPr>
              <a:t>j</a:t>
            </a:r>
            <a:r>
              <a:rPr lang="en-US" sz="3200" b="1" dirty="0" err="1">
                <a:effectLst/>
                <a:latin typeface="Calibri" panose="020F0502020204030204" pitchFamily="34" charset="0"/>
                <a:ea typeface="Calibri" panose="020F0502020204030204" pitchFamily="34" charset="0"/>
                <a:cs typeface="Arial" panose="020B0604020202020204" pitchFamily="34" charset="0"/>
              </a:rPr>
              <a:t>uristische</a:t>
            </a:r>
            <a:r>
              <a:rPr lang="en-US" sz="3200" b="1" dirty="0">
                <a:effectLst/>
                <a:latin typeface="Calibri" panose="020F0502020204030204" pitchFamily="34" charset="0"/>
                <a:ea typeface="Calibri" panose="020F0502020204030204" pitchFamily="34" charset="0"/>
                <a:cs typeface="Arial" panose="020B0604020202020204" pitchFamily="34" charset="0"/>
              </a:rPr>
              <a:t> </a:t>
            </a:r>
            <a:r>
              <a:rPr lang="en-US" sz="3200" b="1" dirty="0" err="1">
                <a:effectLst/>
                <a:latin typeface="Calibri" panose="020F0502020204030204" pitchFamily="34" charset="0"/>
                <a:ea typeface="Calibri" panose="020F0502020204030204" pitchFamily="34" charset="0"/>
                <a:cs typeface="Arial" panose="020B0604020202020204" pitchFamily="34" charset="0"/>
              </a:rPr>
              <a:t>Aktivismus</a:t>
            </a:r>
            <a:r>
              <a:rPr lang="en-US" sz="3200" b="1" dirty="0">
                <a:effectLst/>
                <a:latin typeface="Calibri" panose="020F0502020204030204" pitchFamily="34" charset="0"/>
                <a:ea typeface="Calibri" panose="020F0502020204030204" pitchFamily="34" charset="0"/>
                <a:cs typeface="Arial" panose="020B0604020202020204" pitchFamily="34" charset="0"/>
              </a:rPr>
              <a:t> des </a:t>
            </a:r>
            <a:r>
              <a:rPr lang="en-US" sz="3200" b="1" dirty="0" err="1">
                <a:effectLst/>
                <a:latin typeface="Calibri" panose="020F0502020204030204" pitchFamily="34" charset="0"/>
                <a:ea typeface="Calibri" panose="020F0502020204030204" pitchFamily="34" charset="0"/>
                <a:cs typeface="Arial" panose="020B0604020202020204" pitchFamily="34" charset="0"/>
              </a:rPr>
              <a:t>Obersten</a:t>
            </a:r>
            <a:r>
              <a:rPr lang="en-US" sz="3200" b="1" dirty="0">
                <a:effectLst/>
                <a:latin typeface="Calibri" panose="020F0502020204030204" pitchFamily="34" charset="0"/>
                <a:ea typeface="Calibri" panose="020F0502020204030204" pitchFamily="34" charset="0"/>
                <a:cs typeface="Arial" panose="020B0604020202020204" pitchFamily="34" charset="0"/>
              </a:rPr>
              <a:t> </a:t>
            </a:r>
            <a:r>
              <a:rPr lang="en-US" sz="3200" b="1" dirty="0" err="1">
                <a:effectLst/>
                <a:latin typeface="Calibri" panose="020F0502020204030204" pitchFamily="34" charset="0"/>
                <a:ea typeface="Calibri" panose="020F0502020204030204" pitchFamily="34" charset="0"/>
                <a:cs typeface="Arial" panose="020B0604020202020204" pitchFamily="34" charset="0"/>
              </a:rPr>
              <a:t>Gerichtshofes</a:t>
            </a:r>
            <a:r>
              <a:rPr lang="en-US" sz="3200" b="1" dirty="0">
                <a:effectLst/>
                <a:latin typeface="Calibri" panose="020F0502020204030204" pitchFamily="34" charset="0"/>
                <a:ea typeface="Calibri" panose="020F0502020204030204" pitchFamily="34" charset="0"/>
                <a:cs typeface="Arial" panose="020B0604020202020204" pitchFamily="34" charset="0"/>
              </a:rPr>
              <a:t> </a:t>
            </a:r>
            <a:br>
              <a:rPr lang="en-US" sz="3200" b="1" dirty="0">
                <a:effectLst/>
                <a:latin typeface="Calibri" panose="020F0502020204030204" pitchFamily="34" charset="0"/>
                <a:ea typeface="Calibri" panose="020F0502020204030204" pitchFamily="34" charset="0"/>
                <a:cs typeface="Arial" panose="020B0604020202020204" pitchFamily="34" charset="0"/>
              </a:rPr>
            </a:br>
            <a:r>
              <a:rPr lang="en-US" sz="3200" b="1" dirty="0">
                <a:effectLst/>
                <a:latin typeface="Calibri" panose="020F0502020204030204" pitchFamily="34" charset="0"/>
                <a:ea typeface="Calibri" panose="020F0502020204030204" pitchFamily="34" charset="0"/>
                <a:cs typeface="Arial" panose="020B0604020202020204" pitchFamily="34" charset="0"/>
              </a:rPr>
              <a:t>die Knesset und </a:t>
            </a:r>
            <a:r>
              <a:rPr lang="en-US" sz="3200" b="1" dirty="0" err="1">
                <a:effectLst/>
                <a:latin typeface="Calibri" panose="020F0502020204030204" pitchFamily="34" charset="0"/>
                <a:ea typeface="Calibri" panose="020F0502020204030204" pitchFamily="34" charset="0"/>
                <a:cs typeface="Arial" panose="020B0604020202020204" pitchFamily="34" charset="0"/>
              </a:rPr>
              <a:t>ihre</a:t>
            </a:r>
            <a:r>
              <a:rPr lang="en-US" sz="3200" b="1" dirty="0">
                <a:effectLst/>
                <a:latin typeface="Calibri" panose="020F0502020204030204" pitchFamily="34" charset="0"/>
                <a:ea typeface="Calibri" panose="020F0502020204030204" pitchFamily="34" charset="0"/>
                <a:cs typeface="Arial" panose="020B0604020202020204" pitchFamily="34" charset="0"/>
              </a:rPr>
              <a:t> </a:t>
            </a:r>
            <a:r>
              <a:rPr lang="en-US" sz="3200" b="1" dirty="0" err="1">
                <a:effectLst/>
                <a:latin typeface="Calibri" panose="020F0502020204030204" pitchFamily="34" charset="0"/>
                <a:ea typeface="Calibri" panose="020F0502020204030204" pitchFamily="34" charset="0"/>
                <a:cs typeface="Arial" panose="020B0604020202020204" pitchFamily="34" charset="0"/>
              </a:rPr>
              <a:t>Gesetzgebung</a:t>
            </a:r>
            <a:r>
              <a:rPr lang="en-US" sz="3200" b="1" dirty="0">
                <a:effectLst/>
                <a:latin typeface="Calibri" panose="020F0502020204030204" pitchFamily="34" charset="0"/>
                <a:ea typeface="Calibri" panose="020F0502020204030204" pitchFamily="34" charset="0"/>
                <a:cs typeface="Arial" panose="020B0604020202020204" pitchFamily="34" charset="0"/>
              </a:rPr>
              <a:t> </a:t>
            </a:r>
            <a:r>
              <a:rPr lang="en-US" sz="3200" b="1" dirty="0" err="1">
                <a:effectLst/>
                <a:latin typeface="Calibri" panose="020F0502020204030204" pitchFamily="34" charset="0"/>
                <a:ea typeface="Calibri" panose="020F0502020204030204" pitchFamily="34" charset="0"/>
                <a:cs typeface="Arial" panose="020B0604020202020204" pitchFamily="34" charset="0"/>
              </a:rPr>
              <a:t>untergräbt</a:t>
            </a:r>
            <a:br>
              <a:rPr lang="en-US" sz="4000" dirty="0">
                <a:effectLst/>
                <a:latin typeface="Calibri" panose="020F0502020204030204" pitchFamily="34" charset="0"/>
                <a:ea typeface="Calibri" panose="020F0502020204030204" pitchFamily="34" charset="0"/>
                <a:cs typeface="Arial" panose="020B0604020202020204" pitchFamily="34" charset="0"/>
              </a:rPr>
            </a:br>
            <a:endParaRPr lang="he-IL" sz="3200" dirty="0"/>
          </a:p>
        </p:txBody>
      </p:sp>
      <p:sp>
        <p:nvSpPr>
          <p:cNvPr id="3" name="מציין מיקום תוכן 2">
            <a:extLst>
              <a:ext uri="{FF2B5EF4-FFF2-40B4-BE49-F238E27FC236}">
                <a16:creationId xmlns:a16="http://schemas.microsoft.com/office/drawing/2014/main" id="{E7DC472F-1307-402F-9B0B-DC8B7EAB6836}"/>
              </a:ext>
            </a:extLst>
          </p:cNvPr>
          <p:cNvSpPr>
            <a:spLocks noGrp="1"/>
          </p:cNvSpPr>
          <p:nvPr>
            <p:ph idx="1"/>
          </p:nvPr>
        </p:nvSpPr>
        <p:spPr>
          <a:xfrm>
            <a:off x="838200" y="1453091"/>
            <a:ext cx="10515600" cy="4888441"/>
          </a:xfrm>
        </p:spPr>
        <p:txBody>
          <a:bodyPr>
            <a:normAutofit lnSpcReduction="10000"/>
          </a:bodyPr>
          <a:lstStyle/>
          <a:p>
            <a:pPr indent="0" algn="l" rtl="0">
              <a:lnSpc>
                <a:spcPct val="107000"/>
              </a:lnSpc>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en-US" sz="2200" b="1" dirty="0" err="1">
                <a:effectLst/>
                <a:latin typeface="Calibri" panose="020F0502020204030204" pitchFamily="34" charset="0"/>
                <a:ea typeface="Calibri" panose="020F0502020204030204" pitchFamily="34" charset="0"/>
                <a:cs typeface="Arial" panose="020B0604020202020204" pitchFamily="34" charset="0"/>
              </a:rPr>
              <a:t>Wirtschaft</a:t>
            </a:r>
            <a:r>
              <a:rPr lang="en-US" sz="2200" b="1" dirty="0">
                <a:effectLst/>
                <a:latin typeface="Calibri" panose="020F0502020204030204" pitchFamily="34" charset="0"/>
                <a:ea typeface="Calibri" panose="020F0502020204030204" pitchFamily="34" charset="0"/>
                <a:cs typeface="Arial" panose="020B0604020202020204" pitchFamily="34" charset="0"/>
              </a:rPr>
              <a:t>: </a:t>
            </a:r>
            <a:r>
              <a:rPr lang="de-DE" sz="2200" dirty="0">
                <a:effectLst/>
                <a:latin typeface="Calibri" panose="020F0502020204030204" pitchFamily="34" charset="0"/>
                <a:ea typeface="Calibri" panose="020F0502020204030204" pitchFamily="34" charset="0"/>
                <a:cs typeface="Arial" panose="020B0604020202020204" pitchFamily="34" charset="0"/>
              </a:rPr>
              <a:t>Die „</a:t>
            </a:r>
            <a:r>
              <a:rPr lang="de-DE" sz="2200" dirty="0" err="1">
                <a:effectLst/>
                <a:latin typeface="Calibri" panose="020F0502020204030204" pitchFamily="34" charset="0"/>
                <a:ea typeface="Calibri" panose="020F0502020204030204" pitchFamily="34" charset="0"/>
                <a:cs typeface="Arial" panose="020B0604020202020204" pitchFamily="34" charset="0"/>
              </a:rPr>
              <a:t>Aprofim</a:t>
            </a:r>
            <a:r>
              <a:rPr lang="de-DE" sz="2200" dirty="0">
                <a:effectLst/>
                <a:latin typeface="Calibri" panose="020F0502020204030204" pitchFamily="34" charset="0"/>
                <a:ea typeface="Calibri" panose="020F0502020204030204" pitchFamily="34" charset="0"/>
                <a:cs typeface="Arial" panose="020B0604020202020204" pitchFamily="34" charset="0"/>
              </a:rPr>
              <a:t>-Regel“ (1995) ist eine Doktrin des Gerichtshofs, nach welcher dieser den </a:t>
            </a:r>
            <a:r>
              <a:rPr lang="de-DE" sz="2200" dirty="0">
                <a:latin typeface="Calibri" panose="020F0502020204030204" pitchFamily="34" charset="0"/>
                <a:ea typeface="Calibri" panose="020F0502020204030204" pitchFamily="34" charset="0"/>
                <a:cs typeface="Arial" panose="020B0604020202020204" pitchFamily="34" charset="0"/>
              </a:rPr>
              <a:t>„objektiven Zweck“ eines Vertrages bestimmen kann, </a:t>
            </a:r>
            <a:r>
              <a:rPr lang="de-DE" sz="2200" dirty="0">
                <a:effectLst/>
                <a:latin typeface="Calibri" panose="020F0502020204030204" pitchFamily="34" charset="0"/>
                <a:ea typeface="Calibri" panose="020F0502020204030204" pitchFamily="34" charset="0"/>
                <a:cs typeface="Arial" panose="020B0604020202020204" pitchFamily="34" charset="0"/>
              </a:rPr>
              <a:t>auch wenn die Auslegung des Richters von dem abweicht, was die Parteien an sich vereinbart haben.</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indent="0" algn="l" rtl="0">
              <a:lnSpc>
                <a:spcPct val="107000"/>
              </a:lnSpc>
              <a:spcAft>
                <a:spcPts val="800"/>
              </a:spcAft>
              <a:buNone/>
            </a:pPr>
            <a:r>
              <a:rPr lang="en-US" sz="1900" b="1" u="sng" dirty="0">
                <a:effectLst/>
                <a:latin typeface="Calibri" panose="020F0502020204030204" pitchFamily="34" charset="0"/>
                <a:ea typeface="Calibri" panose="020F0502020204030204" pitchFamily="34" charset="0"/>
                <a:cs typeface="Arial" panose="020B0604020202020204" pitchFamily="34" charset="0"/>
              </a:rPr>
              <a:t>Die </a:t>
            </a:r>
            <a:r>
              <a:rPr lang="en-US" sz="1900" b="1" u="sng" dirty="0" err="1">
                <a:effectLst/>
                <a:latin typeface="Calibri" panose="020F0502020204030204" pitchFamily="34" charset="0"/>
                <a:ea typeface="Calibri" panose="020F0502020204030204" pitchFamily="34" charset="0"/>
                <a:cs typeface="Arial" panose="020B0604020202020204" pitchFamily="34" charset="0"/>
              </a:rPr>
              <a:t>Folge</a:t>
            </a:r>
            <a:r>
              <a:rPr lang="en-US" sz="1900" b="1" u="sng" dirty="0">
                <a:effectLst/>
                <a:latin typeface="Calibri" panose="020F0502020204030204" pitchFamily="34" charset="0"/>
                <a:ea typeface="Calibri" panose="020F0502020204030204" pitchFamily="34" charset="0"/>
                <a:cs typeface="Arial" panose="020B0604020202020204" pitchFamily="34" charset="0"/>
              </a:rPr>
              <a:t>:</a:t>
            </a:r>
          </a:p>
          <a:p>
            <a:pPr marL="571500" indent="-342900" algn="l" rtl="0">
              <a:lnSpc>
                <a:spcPct val="107000"/>
              </a:lnSpc>
              <a:spcAft>
                <a:spcPts val="800"/>
              </a:spcAft>
            </a:pPr>
            <a:r>
              <a:rPr lang="de-DE" sz="1500" dirty="0">
                <a:effectLst/>
                <a:latin typeface="Calibri" panose="020F0502020204030204" pitchFamily="34" charset="0"/>
                <a:ea typeface="Calibri" panose="020F0502020204030204" pitchFamily="34" charset="0"/>
                <a:cs typeface="Arial" panose="020B0604020202020204" pitchFamily="34" charset="0"/>
              </a:rPr>
              <a:t>Es wurde ein unsicheres und unberechenbares Geschäftsumfeld geschaffen</a:t>
            </a:r>
          </a:p>
          <a:p>
            <a:pPr marL="571500" indent="-342900" algn="l" rtl="0">
              <a:lnSpc>
                <a:spcPct val="107000"/>
              </a:lnSpc>
              <a:spcAft>
                <a:spcPts val="800"/>
              </a:spcAft>
            </a:pPr>
            <a:r>
              <a:rPr lang="de-DE" sz="1500" dirty="0">
                <a:effectLst/>
                <a:latin typeface="Calibri" panose="020F0502020204030204" pitchFamily="34" charset="0"/>
                <a:ea typeface="Calibri" panose="020F0502020204030204" pitchFamily="34" charset="0"/>
                <a:cs typeface="Arial" panose="020B0604020202020204" pitchFamily="34" charset="0"/>
              </a:rPr>
              <a:t>Geschäftsparteien ziehen es oft vor, ein Schiedsverfahren in Anspruch zu nehmen oder sogar ihre Geschäfte von Zypern oder Singapur aus zu tätigen, um ein Gerichtsverfahren in Israel zu vermeiden</a:t>
            </a:r>
          </a:p>
          <a:p>
            <a:pPr marL="571500" indent="-342900" algn="l" rtl="0">
              <a:lnSpc>
                <a:spcPct val="107000"/>
              </a:lnSpc>
              <a:spcAft>
                <a:spcPts val="800"/>
              </a:spcAft>
            </a:pPr>
            <a:r>
              <a:rPr lang="de-DE" sz="1500" dirty="0">
                <a:effectLst/>
                <a:latin typeface="Calibri" panose="020F0502020204030204" pitchFamily="34" charset="0"/>
                <a:ea typeface="Calibri" panose="020F0502020204030204" pitchFamily="34" charset="0"/>
                <a:cs typeface="Arial" panose="020B0604020202020204" pitchFamily="34" charset="0"/>
              </a:rPr>
              <a:t>Der Gerichtshof änderte die Verträge für die Gasexploration rückwirkend (2016), nachdem Gas gefunden worden war </a:t>
            </a:r>
            <a:r>
              <a:rPr lang="de-DE" sz="15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de-DE" sz="1500" dirty="0">
                <a:effectLst/>
                <a:latin typeface="Calibri" panose="020F0502020204030204" pitchFamily="34" charset="0"/>
                <a:ea typeface="Calibri" panose="020F0502020204030204" pitchFamily="34" charset="0"/>
                <a:cs typeface="Arial" panose="020B0604020202020204" pitchFamily="34" charset="0"/>
              </a:rPr>
              <a:t>Die nachträgliche Änderung der Spielregeln löste bei ausländischen Investoren eine spürbare Besorgnis aus</a:t>
            </a:r>
          </a:p>
          <a:p>
            <a:pPr algn="l" rtl="0">
              <a:lnSpc>
                <a:spcPct val="107000"/>
              </a:lnSpc>
              <a:spcAft>
                <a:spcPts val="800"/>
              </a:spcAft>
            </a:pPr>
            <a:r>
              <a:rPr lang="en-US" sz="1900" b="1" u="sng" dirty="0" err="1">
                <a:latin typeface="Calibri" panose="020F0502020204030204" pitchFamily="34" charset="0"/>
                <a:cs typeface="Arial" panose="020B0604020202020204" pitchFamily="34" charset="0"/>
              </a:rPr>
              <a:t>Fazit</a:t>
            </a:r>
            <a:r>
              <a:rPr lang="en-US" sz="1900" b="1" dirty="0">
                <a:latin typeface="Calibri" panose="020F0502020204030204" pitchFamily="34" charset="0"/>
                <a:cs typeface="Arial" panose="020B0604020202020204" pitchFamily="34" charset="0"/>
              </a:rPr>
              <a:t>: </a:t>
            </a:r>
            <a:r>
              <a:rPr lang="de-DE" sz="1900" b="1" dirty="0">
                <a:latin typeface="Calibri" panose="020F0502020204030204" pitchFamily="34" charset="0"/>
                <a:cs typeface="Arial" panose="020B0604020202020204" pitchFamily="34" charset="0"/>
              </a:rPr>
              <a:t>Der Oberste Gerichtshof hat die israelische Wirtschaft geschädigt, indem er die wirtschaftliche Sicherheit, die Eigentumsrechte und die Vertragsfreiheit untergraben hat!</a:t>
            </a:r>
            <a:endParaRPr lang="he-IL" sz="1900" b="1" dirty="0"/>
          </a:p>
        </p:txBody>
      </p:sp>
    </p:spTree>
    <p:extLst>
      <p:ext uri="{BB962C8B-B14F-4D97-AF65-F5344CB8AC3E}">
        <p14:creationId xmlns:p14="http://schemas.microsoft.com/office/powerpoint/2010/main" val="259755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DFEB40-2526-4634-94D1-1F55537662C3}"/>
              </a:ext>
            </a:extLst>
          </p:cNvPr>
          <p:cNvSpPr>
            <a:spLocks noGrp="1"/>
          </p:cNvSpPr>
          <p:nvPr>
            <p:ph type="title"/>
          </p:nvPr>
        </p:nvSpPr>
        <p:spPr/>
        <p:txBody>
          <a:bodyPr>
            <a:normAutofit fontScale="90000"/>
          </a:bodyPr>
          <a:lstStyle/>
          <a:p>
            <a:pPr algn="ctr" rtl="0"/>
            <a:r>
              <a:rPr lang="de-DE" sz="3600" b="1" dirty="0">
                <a:effectLst/>
                <a:latin typeface="Calibri" panose="020F0502020204030204" pitchFamily="34" charset="0"/>
                <a:ea typeface="Calibri" panose="020F0502020204030204" pitchFamily="34" charset="0"/>
                <a:cs typeface="Arial" panose="020B0604020202020204" pitchFamily="34" charset="0"/>
              </a:rPr>
              <a:t>Details der Reform - Reform des Richterwahlausschusses</a:t>
            </a:r>
            <a:br>
              <a:rPr lang="en-US" sz="4400" b="1" dirty="0">
                <a:effectLst/>
                <a:latin typeface="Calibri" panose="020F0502020204030204" pitchFamily="34" charset="0"/>
                <a:ea typeface="Calibri" panose="020F0502020204030204" pitchFamily="34" charset="0"/>
                <a:cs typeface="Arial" panose="020B0604020202020204" pitchFamily="34" charset="0"/>
              </a:rPr>
            </a:br>
            <a:endParaRPr lang="he-IL" b="1" dirty="0"/>
          </a:p>
        </p:txBody>
      </p:sp>
      <p:sp>
        <p:nvSpPr>
          <p:cNvPr id="3" name="מציין מיקום תוכן 2">
            <a:extLst>
              <a:ext uri="{FF2B5EF4-FFF2-40B4-BE49-F238E27FC236}">
                <a16:creationId xmlns:a16="http://schemas.microsoft.com/office/drawing/2014/main" id="{F32DF8E3-0B1D-42D0-BD20-D11D60A30C73}"/>
              </a:ext>
            </a:extLst>
          </p:cNvPr>
          <p:cNvSpPr>
            <a:spLocks noGrp="1"/>
          </p:cNvSpPr>
          <p:nvPr>
            <p:ph idx="1"/>
          </p:nvPr>
        </p:nvSpPr>
        <p:spPr>
          <a:xfrm>
            <a:off x="838200" y="1363134"/>
            <a:ext cx="8581814" cy="5249334"/>
          </a:xfrm>
        </p:spPr>
        <p:txBody>
          <a:bodyPr>
            <a:normAutofit fontScale="92500" lnSpcReduction="20000"/>
          </a:bodyPr>
          <a:lstStyle/>
          <a:p>
            <a:pPr marL="0" indent="0" algn="l" rtl="0">
              <a:lnSpc>
                <a:spcPct val="107000"/>
              </a:lnSpc>
              <a:spcAft>
                <a:spcPts val="800"/>
              </a:spcAft>
              <a:buNone/>
            </a:pPr>
            <a:r>
              <a:rPr lang="en-US" sz="1800" b="1" u="sng" dirty="0">
                <a:effectLst/>
                <a:latin typeface="Calibri" panose="020F0502020204030204" pitchFamily="34" charset="0"/>
                <a:ea typeface="Calibri" panose="020F0502020204030204" pitchFamily="34" charset="0"/>
                <a:cs typeface="Arial" panose="020B0604020202020204" pitchFamily="34" charset="0"/>
              </a:rPr>
              <a:t>Die </a:t>
            </a:r>
            <a:r>
              <a:rPr lang="en-US" sz="1800" b="1" u="sng" dirty="0" err="1">
                <a:effectLst/>
                <a:latin typeface="Calibri" panose="020F0502020204030204" pitchFamily="34" charset="0"/>
                <a:ea typeface="Calibri" panose="020F0502020204030204" pitchFamily="34" charset="0"/>
                <a:cs typeface="Arial" panose="020B0604020202020204" pitchFamily="34" charset="0"/>
              </a:rPr>
              <a:t>aktuelle</a:t>
            </a:r>
            <a:r>
              <a:rPr lang="en-US" sz="1800" b="1" u="sng" dirty="0">
                <a:effectLst/>
                <a:latin typeface="Calibri" panose="020F0502020204030204" pitchFamily="34" charset="0"/>
                <a:ea typeface="Calibri" panose="020F0502020204030204" pitchFamily="34" charset="0"/>
                <a:cs typeface="Arial" panose="020B0604020202020204" pitchFamily="34" charset="0"/>
              </a:rPr>
              <a:t> Situation:</a:t>
            </a:r>
            <a:endParaRPr lang="en-US" sz="1800" u="sng"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Der Richterwahlausschuss besteht aus neun Mitgliedern: dem Obersten Richter und zwei weiteren Richtern des Obersten Gerichtshofs, dem Justizminister, einem Regierungsvertreter, zwei Mitgliedern der Knesset und zwei Mitgliedern der Anwaltskammer.</a:t>
            </a: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Für die Ernennung eines Richters des Obersten Gerichtshofs ist eine Mehrheit von sieben der neun Mitglieder erforderlich, was bedeutet, dass die Richter des Obersten Gerichtshofs ein Vetorecht haben.</a:t>
            </a:r>
          </a:p>
          <a:p>
            <a:pPr marL="0" lvl="0" indent="0" algn="l" rtl="0">
              <a:lnSpc>
                <a:spcPct val="107000"/>
              </a:lnSpc>
              <a:spcAft>
                <a:spcPts val="800"/>
              </a:spcAft>
              <a:buNone/>
            </a:pPr>
            <a:r>
              <a:rPr lang="en-US" sz="1800" b="1" u="sng" dirty="0" err="1">
                <a:effectLst/>
                <a:latin typeface="Calibri" panose="020F0502020204030204" pitchFamily="34" charset="0"/>
                <a:ea typeface="Calibri" panose="020F0502020204030204" pitchFamily="34" charset="0"/>
                <a:cs typeface="Arial" panose="020B0604020202020204" pitchFamily="34" charset="0"/>
              </a:rPr>
              <a:t>Hinweis</a:t>
            </a:r>
            <a:r>
              <a:rPr lang="en-US" sz="1800" b="1" u="sng"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de-DE" sz="1800" dirty="0">
                <a:effectLst/>
                <a:latin typeface="Calibri" panose="020F0502020204030204" pitchFamily="34" charset="0"/>
                <a:ea typeface="Calibri" panose="020F0502020204030204" pitchFamily="34" charset="0"/>
                <a:cs typeface="Arial" panose="020B0604020202020204" pitchFamily="34" charset="0"/>
              </a:rPr>
              <a:t>Die drei Richter haben seit der Einsetzung des Ausschusses im Jahr 1953 fast immer einstimmig über Ernennungen am Obersten Gerichtshof abgestimmt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l" rtl="0">
              <a:lnSpc>
                <a:spcPct val="107000"/>
              </a:lnSpc>
              <a:spcAft>
                <a:spcPts val="800"/>
              </a:spcAft>
              <a:buNone/>
            </a:pPr>
            <a:r>
              <a:rPr lang="en-US" sz="1800" b="1" u="sng" dirty="0">
                <a:effectLst/>
                <a:latin typeface="Calibri" panose="020F0502020204030204" pitchFamily="34" charset="0"/>
                <a:ea typeface="Calibri" panose="020F0502020204030204" pitchFamily="34" charset="0"/>
                <a:cs typeface="Arial" panose="020B0604020202020204" pitchFamily="34" charset="0"/>
              </a:rPr>
              <a:t>Die </a:t>
            </a:r>
            <a:r>
              <a:rPr lang="en-US" sz="1800" b="1" u="sng" dirty="0" err="1">
                <a:effectLst/>
                <a:latin typeface="Calibri" panose="020F0502020204030204" pitchFamily="34" charset="0"/>
                <a:ea typeface="Calibri" panose="020F0502020204030204" pitchFamily="34" charset="0"/>
                <a:cs typeface="Arial" panose="020B0604020202020204" pitchFamily="34" charset="0"/>
              </a:rPr>
              <a:t>vorgeschlagene</a:t>
            </a:r>
            <a:r>
              <a:rPr lang="en-US" sz="1800" b="1" u="sng" dirty="0">
                <a:effectLst/>
                <a:latin typeface="Calibri" panose="020F0502020204030204" pitchFamily="34" charset="0"/>
                <a:ea typeface="Calibri" panose="020F0502020204030204" pitchFamily="34" charset="0"/>
                <a:cs typeface="Arial" panose="020B0604020202020204" pitchFamily="34" charset="0"/>
              </a:rPr>
              <a:t> Reform:</a:t>
            </a:r>
            <a:endParaRPr lang="en-US" sz="1800" u="sng"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Der Richterwahlausschuss soll auf 11 Mitglieder erweitert werden: 3 Minister, 3 </a:t>
            </a:r>
            <a:r>
              <a:rPr lang="de-DE" sz="1800" dirty="0" err="1">
                <a:effectLst/>
                <a:latin typeface="Calibri" panose="020F0502020204030204" pitchFamily="34" charset="0"/>
                <a:ea typeface="Calibri" panose="020F0502020204030204" pitchFamily="34" charset="0"/>
                <a:cs typeface="Arial" panose="020B0604020202020204" pitchFamily="34" charset="0"/>
              </a:rPr>
              <a:t>Knessetmitglieder</a:t>
            </a:r>
            <a:r>
              <a:rPr lang="de-DE" sz="1800" dirty="0">
                <a:effectLst/>
                <a:latin typeface="Calibri" panose="020F0502020204030204" pitchFamily="34" charset="0"/>
                <a:ea typeface="Calibri" panose="020F0502020204030204" pitchFamily="34" charset="0"/>
                <a:cs typeface="Arial" panose="020B0604020202020204" pitchFamily="34" charset="0"/>
              </a:rPr>
              <a:t> der Koalition, 2 </a:t>
            </a:r>
            <a:r>
              <a:rPr lang="de-DE" sz="1800" dirty="0" err="1">
                <a:effectLst/>
                <a:latin typeface="Calibri" panose="020F0502020204030204" pitchFamily="34" charset="0"/>
                <a:ea typeface="Calibri" panose="020F0502020204030204" pitchFamily="34" charset="0"/>
                <a:cs typeface="Arial" panose="020B0604020202020204" pitchFamily="34" charset="0"/>
              </a:rPr>
              <a:t>Knessetmitglieder</a:t>
            </a:r>
            <a:r>
              <a:rPr lang="de-DE" sz="1800" dirty="0">
                <a:effectLst/>
                <a:latin typeface="Calibri" panose="020F0502020204030204" pitchFamily="34" charset="0"/>
                <a:ea typeface="Calibri" panose="020F0502020204030204" pitchFamily="34" charset="0"/>
                <a:cs typeface="Arial" panose="020B0604020202020204" pitchFamily="34" charset="0"/>
              </a:rPr>
              <a:t> der Opposition und 3 Richter des Obersten Gerichtshofs.</a:t>
            </a:r>
          </a:p>
          <a:p>
            <a:pPr marL="0" lvl="0" indent="0" algn="l" rtl="0">
              <a:lnSpc>
                <a:spcPct val="107000"/>
              </a:lnSpc>
              <a:spcAft>
                <a:spcPts val="800"/>
              </a:spcAft>
              <a:buNone/>
            </a:pPr>
            <a:r>
              <a:rPr lang="en-US" sz="1800" b="1" u="sng" dirty="0" err="1">
                <a:effectLst/>
                <a:latin typeface="Calibri" panose="020F0502020204030204" pitchFamily="34" charset="0"/>
                <a:ea typeface="Calibri" panose="020F0502020204030204" pitchFamily="34" charset="0"/>
                <a:cs typeface="Arial" panose="020B0604020202020204" pitchFamily="34" charset="0"/>
              </a:rPr>
              <a:t>Fazit</a:t>
            </a:r>
            <a:r>
              <a:rPr lang="en-US" sz="1800" b="1"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de-DE" sz="1800" dirty="0">
                <a:effectLst/>
                <a:latin typeface="Calibri" panose="020F0502020204030204" pitchFamily="34" charset="0"/>
                <a:ea typeface="Calibri" panose="020F0502020204030204" pitchFamily="34" charset="0"/>
                <a:cs typeface="Arial" panose="020B0604020202020204" pitchFamily="34" charset="0"/>
              </a:rPr>
              <a:t>Der neue Vorschlag schafft ein neues und gesundes Gleichgewicht, das das derzeitige Vetorecht der Richter des Obersten Gerichtshofs effektiv beendet</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lvl="0" indent="0" algn="l" rtl="0">
              <a:lnSpc>
                <a:spcPct val="107000"/>
              </a:lnSpc>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pic>
        <p:nvPicPr>
          <p:cNvPr id="5" name="תמונה 4">
            <a:extLst>
              <a:ext uri="{FF2B5EF4-FFF2-40B4-BE49-F238E27FC236}">
                <a16:creationId xmlns:a16="http://schemas.microsoft.com/office/drawing/2014/main" id="{A38E2F65-DA59-43F9-8F59-E556DE6FA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014" y="1690688"/>
            <a:ext cx="2682240" cy="2355055"/>
          </a:xfrm>
          <a:prstGeom prst="rect">
            <a:avLst/>
          </a:prstGeom>
        </p:spPr>
      </p:pic>
      <p:pic>
        <p:nvPicPr>
          <p:cNvPr id="7" name="תמונה 6">
            <a:extLst>
              <a:ext uri="{FF2B5EF4-FFF2-40B4-BE49-F238E27FC236}">
                <a16:creationId xmlns:a16="http://schemas.microsoft.com/office/drawing/2014/main" id="{8B3A0DFA-5CC3-4553-B0C6-E862E011D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0014" y="4311228"/>
            <a:ext cx="2567940" cy="2301240"/>
          </a:xfrm>
          <a:prstGeom prst="rect">
            <a:avLst/>
          </a:prstGeom>
        </p:spPr>
      </p:pic>
    </p:spTree>
    <p:extLst>
      <p:ext uri="{BB962C8B-B14F-4D97-AF65-F5344CB8AC3E}">
        <p14:creationId xmlns:p14="http://schemas.microsoft.com/office/powerpoint/2010/main" val="262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4D2D51-4936-4617-AB57-A82E283C76D6}"/>
              </a:ext>
            </a:extLst>
          </p:cNvPr>
          <p:cNvSpPr>
            <a:spLocks noGrp="1"/>
          </p:cNvSpPr>
          <p:nvPr>
            <p:ph type="title"/>
          </p:nvPr>
        </p:nvSpPr>
        <p:spPr>
          <a:xfrm>
            <a:off x="838200" y="365125"/>
            <a:ext cx="10515600" cy="1158875"/>
          </a:xfrm>
        </p:spPr>
        <p:txBody>
          <a:bodyPr>
            <a:noAutofit/>
          </a:bodyPr>
          <a:lstStyle/>
          <a:p>
            <a:pPr algn="ctr"/>
            <a:r>
              <a:rPr lang="en-US" sz="3200" b="1" dirty="0">
                <a:effectLst/>
                <a:latin typeface="Calibri" panose="020F0502020204030204" pitchFamily="34" charset="0"/>
                <a:ea typeface="Calibri" panose="020F0502020204030204" pitchFamily="34" charset="0"/>
                <a:cs typeface="Arial" panose="020B0604020202020204" pitchFamily="34" charset="0"/>
              </a:rPr>
              <a:t>Details </a:t>
            </a:r>
            <a:r>
              <a:rPr lang="en-US" sz="3200" b="1" dirty="0">
                <a:latin typeface="Calibri" panose="020F0502020204030204" pitchFamily="34" charset="0"/>
                <a:ea typeface="Calibri" panose="020F0502020204030204" pitchFamily="34" charset="0"/>
                <a:cs typeface="Arial" panose="020B0604020202020204" pitchFamily="34" charset="0"/>
              </a:rPr>
              <a:t>der </a:t>
            </a:r>
            <a:r>
              <a:rPr lang="en-US" sz="3200" b="1" dirty="0">
                <a:effectLst/>
                <a:latin typeface="Calibri" panose="020F0502020204030204" pitchFamily="34" charset="0"/>
                <a:ea typeface="Calibri" panose="020F0502020204030204" pitchFamily="34" charset="0"/>
                <a:cs typeface="Arial" panose="020B0604020202020204" pitchFamily="34" charset="0"/>
              </a:rPr>
              <a:t>Reform - </a:t>
            </a:r>
            <a:r>
              <a:rPr lang="de-DE" sz="3200" b="1" dirty="0">
                <a:effectLst/>
                <a:latin typeface="Calibri" panose="020F0502020204030204" pitchFamily="34" charset="0"/>
                <a:ea typeface="Calibri" panose="020F0502020204030204" pitchFamily="34" charset="0"/>
                <a:cs typeface="Arial" panose="020B0604020202020204" pitchFamily="34" charset="0"/>
              </a:rPr>
              <a:t>Das Eingreifen des Gerichtshofs in die Gesetzgebung und die „</a:t>
            </a:r>
            <a:r>
              <a:rPr lang="de-DE" sz="3200" b="1" dirty="0" err="1">
                <a:latin typeface="Calibri" panose="020F0502020204030204" pitchFamily="34" charset="0"/>
                <a:ea typeface="Calibri" panose="020F0502020204030204" pitchFamily="34" charset="0"/>
                <a:cs typeface="Arial" panose="020B0604020202020204" pitchFamily="34" charset="0"/>
              </a:rPr>
              <a:t>o</a:t>
            </a:r>
            <a:r>
              <a:rPr lang="de-DE" sz="3200" b="1" dirty="0" err="1">
                <a:effectLst/>
                <a:latin typeface="Calibri" panose="020F0502020204030204" pitchFamily="34" charset="0"/>
                <a:ea typeface="Calibri" panose="020F0502020204030204" pitchFamily="34" charset="0"/>
                <a:cs typeface="Arial" panose="020B0604020202020204" pitchFamily="34" charset="0"/>
              </a:rPr>
              <a:t>verride</a:t>
            </a:r>
            <a:r>
              <a:rPr lang="de-DE" sz="3200" b="1" dirty="0">
                <a:effectLst/>
                <a:latin typeface="Calibri" panose="020F0502020204030204" pitchFamily="34" charset="0"/>
                <a:ea typeface="Calibri" panose="020F0502020204030204" pitchFamily="34" charset="0"/>
                <a:cs typeface="Arial" panose="020B0604020202020204" pitchFamily="34" charset="0"/>
              </a:rPr>
              <a:t> </a:t>
            </a:r>
            <a:r>
              <a:rPr lang="de-DE" sz="3200" b="1" dirty="0" err="1">
                <a:effectLst/>
                <a:latin typeface="Calibri" panose="020F0502020204030204" pitchFamily="34" charset="0"/>
                <a:ea typeface="Calibri" panose="020F0502020204030204" pitchFamily="34" charset="0"/>
                <a:cs typeface="Arial" panose="020B0604020202020204" pitchFamily="34" charset="0"/>
              </a:rPr>
              <a:t>clause</a:t>
            </a:r>
            <a:r>
              <a:rPr lang="de-DE" sz="3200" b="1" dirty="0">
                <a:effectLst/>
                <a:latin typeface="Calibri" panose="020F0502020204030204" pitchFamily="34" charset="0"/>
                <a:ea typeface="Calibri" panose="020F0502020204030204" pitchFamily="34" charset="0"/>
                <a:cs typeface="Arial" panose="020B0604020202020204" pitchFamily="34" charset="0"/>
              </a:rPr>
              <a:t>“</a:t>
            </a:r>
            <a:endParaRPr lang="he-IL" sz="3200" dirty="0"/>
          </a:p>
        </p:txBody>
      </p:sp>
      <p:sp>
        <p:nvSpPr>
          <p:cNvPr id="3" name="מציין מיקום תוכן 2">
            <a:extLst>
              <a:ext uri="{FF2B5EF4-FFF2-40B4-BE49-F238E27FC236}">
                <a16:creationId xmlns:a16="http://schemas.microsoft.com/office/drawing/2014/main" id="{728F0E30-9BFC-4006-B1E8-3441DB2D5D79}"/>
              </a:ext>
            </a:extLst>
          </p:cNvPr>
          <p:cNvSpPr>
            <a:spLocks noGrp="1"/>
          </p:cNvSpPr>
          <p:nvPr>
            <p:ph idx="1"/>
          </p:nvPr>
        </p:nvSpPr>
        <p:spPr>
          <a:xfrm>
            <a:off x="838200" y="1202268"/>
            <a:ext cx="10515600" cy="5655732"/>
          </a:xfrm>
        </p:spPr>
        <p:txBody>
          <a:bodyPr>
            <a:normAutofit fontScale="92500" lnSpcReduction="20000"/>
          </a:bodyPr>
          <a:lstStyle/>
          <a:p>
            <a:pPr marL="0" indent="0" algn="l" rtl="0">
              <a:lnSpc>
                <a:spcPct val="107000"/>
              </a:lnSpc>
              <a:spcAft>
                <a:spcPts val="800"/>
              </a:spcAft>
              <a:buNone/>
            </a:pPr>
            <a:endParaRPr lang="en-US" sz="1550" b="1" u="sng" dirty="0">
              <a:effectLst/>
              <a:latin typeface="Calibri" panose="020F0502020204030204" pitchFamily="34" charset="0"/>
              <a:ea typeface="Calibri" panose="020F0502020204030204" pitchFamily="34" charset="0"/>
              <a:cs typeface="Arial" panose="020B0604020202020204" pitchFamily="34" charset="0"/>
            </a:endParaRPr>
          </a:p>
          <a:p>
            <a:pPr marL="0" indent="0" algn="l" rtl="0">
              <a:lnSpc>
                <a:spcPct val="107000"/>
              </a:lnSpc>
              <a:spcAft>
                <a:spcPts val="800"/>
              </a:spcAft>
              <a:buNone/>
            </a:pPr>
            <a:r>
              <a:rPr lang="en-US" sz="1900" b="1" u="sng" dirty="0">
                <a:effectLst/>
                <a:latin typeface="Calibri" panose="020F0502020204030204" pitchFamily="34" charset="0"/>
                <a:ea typeface="Calibri" panose="020F0502020204030204" pitchFamily="34" charset="0"/>
                <a:cs typeface="Arial" panose="020B0604020202020204" pitchFamily="34" charset="0"/>
              </a:rPr>
              <a:t>Die </a:t>
            </a:r>
            <a:r>
              <a:rPr lang="de-DE" sz="1900" b="1" u="sng" dirty="0">
                <a:effectLst/>
                <a:latin typeface="Calibri" panose="020F0502020204030204" pitchFamily="34" charset="0"/>
                <a:ea typeface="Calibri" panose="020F0502020204030204" pitchFamily="34" charset="0"/>
                <a:cs typeface="Arial" panose="020B0604020202020204" pitchFamily="34" charset="0"/>
              </a:rPr>
              <a:t>„</a:t>
            </a:r>
            <a:r>
              <a:rPr lang="en-US" sz="1900" b="1" u="sng" dirty="0">
                <a:effectLst/>
                <a:latin typeface="Calibri" panose="020F0502020204030204" pitchFamily="34" charset="0"/>
                <a:ea typeface="Calibri" panose="020F0502020204030204" pitchFamily="34" charset="0"/>
                <a:cs typeface="Arial" panose="020B0604020202020204" pitchFamily="34" charset="0"/>
              </a:rPr>
              <a:t>override clause</a:t>
            </a:r>
            <a:r>
              <a:rPr lang="en-US" sz="1900" b="1" u="sng" dirty="0">
                <a:latin typeface="Calibri" panose="020F0502020204030204" pitchFamily="34" charset="0"/>
                <a:ea typeface="Calibri" panose="020F0502020204030204" pitchFamily="34" charset="0"/>
                <a:cs typeface="Arial" panose="020B0604020202020204" pitchFamily="34" charset="0"/>
              </a:rPr>
              <a:t>”</a:t>
            </a:r>
            <a:r>
              <a:rPr lang="en-US" sz="1900" b="1" u="sng" dirty="0">
                <a:effectLst/>
                <a:latin typeface="Calibri" panose="020F0502020204030204" pitchFamily="34" charset="0"/>
                <a:ea typeface="Calibri" panose="020F0502020204030204" pitchFamily="34" charset="0"/>
                <a:cs typeface="Arial" panose="020B0604020202020204" pitchFamily="34" charset="0"/>
              </a:rPr>
              <a:t>- Definition</a:t>
            </a:r>
            <a:r>
              <a:rPr lang="en-US" sz="1900" dirty="0">
                <a:effectLst/>
                <a:latin typeface="Calibri" panose="020F0502020204030204" pitchFamily="34" charset="0"/>
                <a:ea typeface="Calibri" panose="020F0502020204030204" pitchFamily="34" charset="0"/>
                <a:cs typeface="Arial" panose="020B0604020202020204" pitchFamily="34" charset="0"/>
              </a:rPr>
              <a:t>: </a:t>
            </a:r>
            <a:r>
              <a:rPr lang="de-DE" sz="1900" dirty="0">
                <a:effectLst/>
                <a:latin typeface="Calibri" panose="020F0502020204030204" pitchFamily="34" charset="0"/>
                <a:ea typeface="Calibri" panose="020F0502020204030204" pitchFamily="34" charset="0"/>
                <a:cs typeface="Arial" panose="020B0604020202020204" pitchFamily="34" charset="0"/>
              </a:rPr>
              <a:t>In Ermangelung einer formellen Verfassung verfügt Israel über eine Reihe von Grundgesetzen, die die Gewaltenteilung regeln und einige Menschen- und Bürgerrechte verankern sollen. Eine „</a:t>
            </a:r>
            <a:r>
              <a:rPr lang="de-DE" sz="1900" dirty="0" err="1">
                <a:effectLst/>
                <a:latin typeface="Calibri" panose="020F0502020204030204" pitchFamily="34" charset="0"/>
                <a:ea typeface="Calibri" panose="020F0502020204030204" pitchFamily="34" charset="0"/>
                <a:cs typeface="Arial" panose="020B0604020202020204" pitchFamily="34" charset="0"/>
              </a:rPr>
              <a:t>override</a:t>
            </a:r>
            <a:r>
              <a:rPr lang="de-DE" sz="1900" dirty="0">
                <a:effectLst/>
                <a:latin typeface="Calibri" panose="020F0502020204030204" pitchFamily="34" charset="0"/>
                <a:ea typeface="Calibri" panose="020F0502020204030204" pitchFamily="34" charset="0"/>
                <a:cs typeface="Arial" panose="020B0604020202020204" pitchFamily="34" charset="0"/>
              </a:rPr>
              <a:t> </a:t>
            </a:r>
            <a:r>
              <a:rPr lang="de-DE" sz="1900" dirty="0" err="1">
                <a:effectLst/>
                <a:latin typeface="Calibri" panose="020F0502020204030204" pitchFamily="34" charset="0"/>
                <a:ea typeface="Calibri" panose="020F0502020204030204" pitchFamily="34" charset="0"/>
                <a:cs typeface="Arial" panose="020B0604020202020204" pitchFamily="34" charset="0"/>
              </a:rPr>
              <a:t>clause</a:t>
            </a:r>
            <a:r>
              <a:rPr lang="de-DE" sz="1900" dirty="0">
                <a:effectLst/>
                <a:latin typeface="Calibri" panose="020F0502020204030204" pitchFamily="34" charset="0"/>
                <a:ea typeface="Calibri" panose="020F0502020204030204" pitchFamily="34" charset="0"/>
                <a:cs typeface="Arial" panose="020B0604020202020204" pitchFamily="34" charset="0"/>
              </a:rPr>
              <a:t>" ist ein Mechanismus, der es der Knesset ermöglichen würde, Gesetze zu erlassen, die ein Grundgesetz außer Kraft setzen</a:t>
            </a:r>
            <a:r>
              <a:rPr lang="en-US" sz="1900" dirty="0">
                <a:effectLst/>
                <a:latin typeface="Calibri" panose="020F0502020204030204" pitchFamily="34" charset="0"/>
                <a:ea typeface="Calibri" panose="020F0502020204030204" pitchFamily="34" charset="0"/>
                <a:cs typeface="Arial" panose="020B0604020202020204" pitchFamily="34" charset="0"/>
              </a:rPr>
              <a:t>.</a:t>
            </a:r>
          </a:p>
          <a:p>
            <a:pPr marL="0" indent="0" algn="l" rtl="0">
              <a:lnSpc>
                <a:spcPct val="107000"/>
              </a:lnSpc>
              <a:spcAft>
                <a:spcPts val="800"/>
              </a:spcAft>
              <a:buNone/>
            </a:pPr>
            <a:r>
              <a:rPr lang="en-US" sz="2100" b="1" u="sng" dirty="0">
                <a:effectLst/>
                <a:latin typeface="Calibri" panose="020F0502020204030204" pitchFamily="34" charset="0"/>
                <a:ea typeface="Calibri" panose="020F0502020204030204" pitchFamily="34" charset="0"/>
                <a:cs typeface="Arial" panose="020B0604020202020204" pitchFamily="34" charset="0"/>
              </a:rPr>
              <a:t>Die </a:t>
            </a:r>
            <a:r>
              <a:rPr lang="en-US" sz="2100" b="1" u="sng" dirty="0" err="1">
                <a:effectLst/>
                <a:latin typeface="Calibri" panose="020F0502020204030204" pitchFamily="34" charset="0"/>
                <a:ea typeface="Calibri" panose="020F0502020204030204" pitchFamily="34" charset="0"/>
                <a:cs typeface="Arial" panose="020B0604020202020204" pitchFamily="34" charset="0"/>
              </a:rPr>
              <a:t>aktuelle</a:t>
            </a:r>
            <a:r>
              <a:rPr lang="en-US" sz="2100" b="1" u="sng" dirty="0">
                <a:effectLst/>
                <a:latin typeface="Calibri" panose="020F0502020204030204" pitchFamily="34" charset="0"/>
                <a:ea typeface="Calibri" panose="020F0502020204030204" pitchFamily="34" charset="0"/>
                <a:cs typeface="Arial" panose="020B0604020202020204" pitchFamily="34" charset="0"/>
              </a:rPr>
              <a:t> Situation:</a:t>
            </a:r>
            <a:endParaRPr lang="en-US" sz="2100" u="sng"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en-US" sz="2100" b="1" dirty="0" err="1">
                <a:effectLst/>
                <a:latin typeface="Calibri" panose="020F0502020204030204" pitchFamily="34" charset="0"/>
                <a:ea typeface="Calibri" panose="020F0502020204030204" pitchFamily="34" charset="0"/>
                <a:cs typeface="Arial" panose="020B0604020202020204" pitchFamily="34" charset="0"/>
              </a:rPr>
              <a:t>Aufhebung</a:t>
            </a:r>
            <a:r>
              <a:rPr lang="en-US" sz="2100" b="1" dirty="0">
                <a:effectLst/>
                <a:latin typeface="Calibri" panose="020F0502020204030204" pitchFamily="34" charset="0"/>
                <a:ea typeface="Calibri" panose="020F0502020204030204" pitchFamily="34" charset="0"/>
                <a:cs typeface="Arial" panose="020B0604020202020204" pitchFamily="34" charset="0"/>
              </a:rPr>
              <a:t> von </a:t>
            </a:r>
            <a:r>
              <a:rPr lang="en-US" sz="2100" b="1" dirty="0" err="1">
                <a:effectLst/>
                <a:latin typeface="Calibri" panose="020F0502020204030204" pitchFamily="34" charset="0"/>
                <a:ea typeface="Calibri" panose="020F0502020204030204" pitchFamily="34" charset="0"/>
                <a:cs typeface="Arial" panose="020B0604020202020204" pitchFamily="34" charset="0"/>
              </a:rPr>
              <a:t>Gesetzen</a:t>
            </a:r>
            <a:r>
              <a:rPr lang="en-US" sz="2100" dirty="0">
                <a:effectLst/>
                <a:latin typeface="Calibri" panose="020F0502020204030204" pitchFamily="34" charset="0"/>
                <a:ea typeface="Calibri" panose="020F0502020204030204" pitchFamily="34" charset="0"/>
                <a:cs typeface="Arial" panose="020B0604020202020204" pitchFamily="34" charset="0"/>
              </a:rPr>
              <a:t>: </a:t>
            </a:r>
            <a:r>
              <a:rPr lang="de-DE" sz="2100" dirty="0">
                <a:effectLst/>
                <a:latin typeface="Calibri" panose="020F0502020204030204" pitchFamily="34" charset="0"/>
                <a:ea typeface="Calibri" panose="020F0502020204030204" pitchFamily="34" charset="0"/>
                <a:cs typeface="Arial" panose="020B0604020202020204" pitchFamily="34" charset="0"/>
              </a:rPr>
              <a:t>Heute kann der Oberste Gerichtshof Gesetze in einem Gremium von nur drei Richtern und ohne jede Mehrheitsentscheidung aufheben. Der Gerichtshof war nie befugt, Gesetze aufzuheben; er hat sich diese Befugnis seit der „Verfassungsrevolution</a:t>
            </a:r>
            <a:r>
              <a:rPr lang="de-DE" sz="2100" dirty="0">
                <a:latin typeface="Calibri" panose="020F0502020204030204" pitchFamily="34" charset="0"/>
                <a:ea typeface="Calibri" panose="020F0502020204030204" pitchFamily="34" charset="0"/>
                <a:cs typeface="Arial" panose="020B0604020202020204" pitchFamily="34" charset="0"/>
              </a:rPr>
              <a:t>“</a:t>
            </a:r>
            <a:r>
              <a:rPr lang="de-DE" sz="2100" dirty="0">
                <a:effectLst/>
                <a:latin typeface="Calibri" panose="020F0502020204030204" pitchFamily="34" charset="0"/>
                <a:ea typeface="Calibri" panose="020F0502020204030204" pitchFamily="34" charset="0"/>
                <a:cs typeface="Arial" panose="020B0604020202020204" pitchFamily="34" charset="0"/>
              </a:rPr>
              <a:t> selbst angemaßt. </a:t>
            </a:r>
          </a:p>
          <a:p>
            <a:pPr marL="342900" lvl="0" indent="-342900" algn="l" rtl="0">
              <a:lnSpc>
                <a:spcPct val="107000"/>
              </a:lnSpc>
              <a:spcAft>
                <a:spcPts val="800"/>
              </a:spcAft>
              <a:buFont typeface="Symbol" panose="05050102010706020507" pitchFamily="18" charset="2"/>
              <a:buChar char=""/>
            </a:pPr>
            <a:r>
              <a:rPr lang="de-DE" sz="2100" b="1" dirty="0">
                <a:effectLst/>
                <a:latin typeface="Calibri" panose="020F0502020204030204" pitchFamily="34" charset="0"/>
                <a:ea typeface="Calibri" panose="020F0502020204030204" pitchFamily="34" charset="0"/>
                <a:cs typeface="Arial" panose="020B0604020202020204" pitchFamily="34" charset="0"/>
              </a:rPr>
              <a:t>„</a:t>
            </a:r>
            <a:r>
              <a:rPr lang="de-DE" sz="2100" b="1" dirty="0" err="1">
                <a:latin typeface="Calibri" panose="020F0502020204030204" pitchFamily="34" charset="0"/>
                <a:ea typeface="Calibri" panose="020F0502020204030204" pitchFamily="34" charset="0"/>
                <a:cs typeface="Arial" panose="020B0604020202020204" pitchFamily="34" charset="0"/>
              </a:rPr>
              <a:t>Override</a:t>
            </a:r>
            <a:r>
              <a:rPr lang="de-DE" sz="2100" b="1" dirty="0">
                <a:latin typeface="Calibri" panose="020F0502020204030204" pitchFamily="34" charset="0"/>
                <a:ea typeface="Calibri" panose="020F0502020204030204" pitchFamily="34" charset="0"/>
                <a:cs typeface="Arial" panose="020B0604020202020204" pitchFamily="34" charset="0"/>
              </a:rPr>
              <a:t> </a:t>
            </a:r>
            <a:r>
              <a:rPr lang="de-DE" sz="2100" b="1" dirty="0" err="1">
                <a:latin typeface="Calibri" panose="020F0502020204030204" pitchFamily="34" charset="0"/>
                <a:ea typeface="Calibri" panose="020F0502020204030204" pitchFamily="34" charset="0"/>
                <a:cs typeface="Arial" panose="020B0604020202020204" pitchFamily="34" charset="0"/>
              </a:rPr>
              <a:t>clause</a:t>
            </a:r>
            <a:r>
              <a:rPr lang="de-DE" sz="2100" b="1" dirty="0">
                <a:latin typeface="Calibri" panose="020F0502020204030204" pitchFamily="34" charset="0"/>
                <a:ea typeface="Calibri" panose="020F0502020204030204" pitchFamily="34" charset="0"/>
                <a:cs typeface="Arial" panose="020B0604020202020204" pitchFamily="34" charset="0"/>
              </a:rPr>
              <a:t>“: </a:t>
            </a:r>
            <a:r>
              <a:rPr lang="de-DE" sz="2100" dirty="0">
                <a:effectLst/>
                <a:latin typeface="Calibri" panose="020F0502020204030204" pitchFamily="34" charset="0"/>
                <a:ea typeface="Calibri" panose="020F0502020204030204" pitchFamily="34" charset="0"/>
                <a:cs typeface="Arial" panose="020B0604020202020204" pitchFamily="34" charset="0"/>
              </a:rPr>
              <a:t>In Israel gibt es bereits eine Aufhebungsklausel im Gesetz über das Grundgesetz über die Berufsfreiheit (1994): Nach dieser Klausel kann sich die Knesset mit einer Mehrheit von 61 Stimmen über Entscheidungen des Obersten Gerichtshofs hinwegsetzen (das Grundgesetz "Menschenwürde und Freiheit" enthält keine Aufhebungsklausel).</a:t>
            </a:r>
          </a:p>
          <a:p>
            <a:pPr marL="342900" lvl="0" indent="-342900" algn="l" rtl="0">
              <a:lnSpc>
                <a:spcPct val="107000"/>
              </a:lnSpc>
              <a:spcAft>
                <a:spcPts val="800"/>
              </a:spcAft>
              <a:buFont typeface="Symbol" panose="05050102010706020507" pitchFamily="18" charset="2"/>
              <a:buChar char=""/>
            </a:pPr>
            <a:r>
              <a:rPr lang="en-US" sz="2100" b="1" dirty="0" err="1">
                <a:effectLst/>
                <a:latin typeface="Calibri" panose="020F0502020204030204" pitchFamily="34" charset="0"/>
                <a:ea typeface="Calibri" panose="020F0502020204030204" pitchFamily="34" charset="0"/>
                <a:cs typeface="Arial" panose="020B0604020202020204" pitchFamily="34" charset="0"/>
              </a:rPr>
              <a:t>Grundgesetze</a:t>
            </a:r>
            <a:r>
              <a:rPr lang="en-US" sz="2100" dirty="0">
                <a:effectLst/>
                <a:latin typeface="Calibri" panose="020F0502020204030204" pitchFamily="34" charset="0"/>
                <a:ea typeface="Calibri" panose="020F0502020204030204" pitchFamily="34" charset="0"/>
                <a:cs typeface="Arial" panose="020B0604020202020204" pitchFamily="34" charset="0"/>
              </a:rPr>
              <a:t>: </a:t>
            </a:r>
            <a:r>
              <a:rPr lang="de-DE" sz="2100" dirty="0">
                <a:effectLst/>
                <a:latin typeface="Calibri" panose="020F0502020204030204" pitchFamily="34" charset="0"/>
                <a:ea typeface="Calibri" panose="020F0502020204030204" pitchFamily="34" charset="0"/>
                <a:cs typeface="Arial" panose="020B0604020202020204" pitchFamily="34" charset="0"/>
              </a:rPr>
              <a:t>Die „Verfassungsrevolution“ beruht auf der Idee, dass die Grundgesetze die Verfassung Israels sind und dass das Gericht Gesetze aufheben kann, wenn sie den Grundgesetzen widersprechen. Das Gericht handelt einerseits auf der Grundlage der Grundgesetze - und hat sich andererseits selbst ermächtigt, in die Grundgesetze einzugreifen.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16798522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2337</Words>
  <Application>Microsoft Office PowerPoint</Application>
  <PresentationFormat>מסך רחב</PresentationFormat>
  <Paragraphs>100</Paragraphs>
  <Slides>15</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15</vt:i4>
      </vt:variant>
    </vt:vector>
  </HeadingPairs>
  <TitlesOfParts>
    <vt:vector size="20" baseType="lpstr">
      <vt:lpstr>Arial</vt:lpstr>
      <vt:lpstr>Calibri</vt:lpstr>
      <vt:lpstr>Calibri Light</vt:lpstr>
      <vt:lpstr>Symbol</vt:lpstr>
      <vt:lpstr>ערכת נושא Office</vt:lpstr>
      <vt:lpstr>Die notwendige Reform des israelischen Justizsystem </vt:lpstr>
      <vt:lpstr>מצגת של PowerPoint‏</vt:lpstr>
      <vt:lpstr>מצגת של PowerPoint‏</vt:lpstr>
      <vt:lpstr>Wie wirkt sich die „Verfassungsrevolution“ auf das Leben der Israelis aus und warum ist eine Justizreform notwendig? </vt:lpstr>
      <vt:lpstr>Warum ist eine Reform des israelischen Justizsystems notwendig?</vt:lpstr>
      <vt:lpstr> Wie der juristische Aktivismus des Obersten Gerichtshofes  die Knesset und ihre Gesetzgebung untergräbt </vt:lpstr>
      <vt:lpstr> Wie der juristische Aktivismus des Obersten Gerichtshofes  die Knesset und ihre Gesetzgebung untergräbt </vt:lpstr>
      <vt:lpstr>Details der Reform - Reform des Richterwahlausschusses </vt:lpstr>
      <vt:lpstr>Details der Reform - Das Eingreifen des Gerichtshofs in die Gesetzgebung und die „override clause“</vt:lpstr>
      <vt:lpstr>Details der Reform - Das Eingreifen des Gerichtshofs in die Gesetzgebung und die „Aufhebungsklausel“</vt:lpstr>
      <vt:lpstr> Details der Reform – Aufhebung der Überprüfung der Zweckmäßigkeit </vt:lpstr>
      <vt:lpstr> Details der Reform – Aufhebung der Überprüfung der Zweckmäßigkeit </vt:lpstr>
      <vt:lpstr>Details der Reform - Der Status des Generalstaatsanwalts und der Rechtsberater der Regierung  (nicht so umstritten wie die anderen Punkte)  </vt:lpstr>
      <vt:lpstr>Die Justizreform und Israels Demokratiedefizit – Zusammenfassung </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מבוא</dc:title>
  <dc:creator>חשבון Microsoft</dc:creator>
  <cp:lastModifiedBy>User</cp:lastModifiedBy>
  <cp:revision>68</cp:revision>
  <dcterms:created xsi:type="dcterms:W3CDTF">2022-02-06T11:36:12Z</dcterms:created>
  <dcterms:modified xsi:type="dcterms:W3CDTF">2023-04-18T07:32:19Z</dcterms:modified>
</cp:coreProperties>
</file>